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</p:sldIdLst>
  <p:sldSz cy="5143500" cx="9144000"/>
  <p:notesSz cx="6858000" cy="9144000"/>
  <p:embeddedFontLst>
    <p:embeddedFont>
      <p:font typeface="Roboto Mono Medium"/>
      <p:regular r:id="rId174"/>
      <p:bold r:id="rId175"/>
      <p:italic r:id="rId176"/>
      <p:boldItalic r:id="rId177"/>
    </p:embeddedFont>
    <p:embeddedFont>
      <p:font typeface="Roboto"/>
      <p:regular r:id="rId178"/>
      <p:bold r:id="rId179"/>
      <p:italic r:id="rId180"/>
      <p:boldItalic r:id="rId181"/>
    </p:embeddedFont>
    <p:embeddedFont>
      <p:font typeface="Open Sans SemiBold"/>
      <p:regular r:id="rId182"/>
      <p:bold r:id="rId183"/>
      <p:italic r:id="rId184"/>
      <p:boldItalic r:id="rId185"/>
    </p:embeddedFont>
    <p:embeddedFont>
      <p:font typeface="Open Sans ExtraBold"/>
      <p:bold r:id="rId186"/>
      <p:boldItalic r:id="rId187"/>
    </p:embeddedFont>
    <p:embeddedFont>
      <p:font typeface="Open Sans Medium"/>
      <p:regular r:id="rId188"/>
      <p:bold r:id="rId189"/>
      <p:italic r:id="rId190"/>
      <p:boldItalic r:id="rId191"/>
    </p:embeddedFont>
    <p:embeddedFont>
      <p:font typeface="Roboto Mono"/>
      <p:regular r:id="rId192"/>
      <p:bold r:id="rId193"/>
      <p:italic r:id="rId194"/>
      <p:boldItalic r:id="rId195"/>
    </p:embeddedFont>
    <p:embeddedFont>
      <p:font typeface="Open Sans Light"/>
      <p:regular r:id="rId196"/>
      <p:bold r:id="rId197"/>
      <p:italic r:id="rId198"/>
      <p:boldItalic r:id="rId199"/>
    </p:embeddedFont>
    <p:embeddedFont>
      <p:font typeface="Open Sans"/>
      <p:regular r:id="rId200"/>
      <p:bold r:id="rId201"/>
      <p:italic r:id="rId202"/>
      <p:boldItalic r:id="rId2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4" roundtripDataSignature="AMtx7migmonIwAOmODfYNbEqlOBe/k/d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1A279B-CF94-4461-B941-BAAF38DB5E0D}">
  <a:tblStyle styleId="{BC1A279B-CF94-4461-B941-BAAF38DB5E0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6ED"/>
          </a:solidFill>
        </a:fill>
      </a:tcStyle>
    </a:wholeTbl>
    <a:band1H>
      <a:tcTxStyle b="off" i="off"/>
      <a:tcStyle>
        <a:fill>
          <a:solidFill>
            <a:srgbClr val="F7CAD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CAD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OpenSansMedium-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font" Target="fonts/RobotoMono-italic.fntdata"/><Relationship Id="rId43" Type="http://schemas.openxmlformats.org/officeDocument/2006/relationships/slide" Target="slides/slide37.xml"/><Relationship Id="rId193" Type="http://schemas.openxmlformats.org/officeDocument/2006/relationships/font" Target="fonts/RobotoMono-bold.fntdata"/><Relationship Id="rId46" Type="http://schemas.openxmlformats.org/officeDocument/2006/relationships/slide" Target="slides/slide40.xml"/><Relationship Id="rId192" Type="http://schemas.openxmlformats.org/officeDocument/2006/relationships/font" Target="fonts/RobotoMono-regular.fntdata"/><Relationship Id="rId45" Type="http://schemas.openxmlformats.org/officeDocument/2006/relationships/slide" Target="slides/slide39.xml"/><Relationship Id="rId191" Type="http://schemas.openxmlformats.org/officeDocument/2006/relationships/font" Target="fonts/OpenSansMedium-boldItalic.fntdata"/><Relationship Id="rId48" Type="http://schemas.openxmlformats.org/officeDocument/2006/relationships/slide" Target="slides/slide42.xml"/><Relationship Id="rId187" Type="http://schemas.openxmlformats.org/officeDocument/2006/relationships/font" Target="fonts/OpenSansExtraBold-boldItalic.fntdata"/><Relationship Id="rId47" Type="http://schemas.openxmlformats.org/officeDocument/2006/relationships/slide" Target="slides/slide41.xml"/><Relationship Id="rId186" Type="http://schemas.openxmlformats.org/officeDocument/2006/relationships/font" Target="fonts/OpenSansExtraBold-bold.fntdata"/><Relationship Id="rId185" Type="http://schemas.openxmlformats.org/officeDocument/2006/relationships/font" Target="fonts/OpenSansSemiBold-boldItalic.fntdata"/><Relationship Id="rId49" Type="http://schemas.openxmlformats.org/officeDocument/2006/relationships/slide" Target="slides/slide43.xml"/><Relationship Id="rId184" Type="http://schemas.openxmlformats.org/officeDocument/2006/relationships/font" Target="fonts/OpenSansSemiBold-italic.fntdata"/><Relationship Id="rId189" Type="http://schemas.openxmlformats.org/officeDocument/2006/relationships/font" Target="fonts/OpenSansMedium-bold.fntdata"/><Relationship Id="rId188" Type="http://schemas.openxmlformats.org/officeDocument/2006/relationships/font" Target="fonts/OpenSansMedium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OpenSansSemiBold-bold.fntdata"/><Relationship Id="rId32" Type="http://schemas.openxmlformats.org/officeDocument/2006/relationships/slide" Target="slides/slide26.xml"/><Relationship Id="rId182" Type="http://schemas.openxmlformats.org/officeDocument/2006/relationships/font" Target="fonts/OpenSansSemiBold-regular.fntdata"/><Relationship Id="rId35" Type="http://schemas.openxmlformats.org/officeDocument/2006/relationships/slide" Target="slides/slide29.xml"/><Relationship Id="rId181" Type="http://schemas.openxmlformats.org/officeDocument/2006/relationships/font" Target="fonts/Roboto-boldItalic.fntdata"/><Relationship Id="rId34" Type="http://schemas.openxmlformats.org/officeDocument/2006/relationships/slide" Target="slides/slide28.xml"/><Relationship Id="rId180" Type="http://schemas.openxmlformats.org/officeDocument/2006/relationships/font" Target="fonts/Roboto-italic.fntdata"/><Relationship Id="rId37" Type="http://schemas.openxmlformats.org/officeDocument/2006/relationships/slide" Target="slides/slide31.xml"/><Relationship Id="rId176" Type="http://schemas.openxmlformats.org/officeDocument/2006/relationships/font" Target="fonts/RobotoMonoMedium-italic.fntdata"/><Relationship Id="rId36" Type="http://schemas.openxmlformats.org/officeDocument/2006/relationships/slide" Target="slides/slide30.xml"/><Relationship Id="rId175" Type="http://schemas.openxmlformats.org/officeDocument/2006/relationships/font" Target="fonts/RobotoMonoMedium-bold.fntdata"/><Relationship Id="rId39" Type="http://schemas.openxmlformats.org/officeDocument/2006/relationships/slide" Target="slides/slide33.xml"/><Relationship Id="rId174" Type="http://schemas.openxmlformats.org/officeDocument/2006/relationships/font" Target="fonts/RobotoMonoMedium-regular.fntdata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font" Target="fonts/Roboto-bold.fntdata"/><Relationship Id="rId178" Type="http://schemas.openxmlformats.org/officeDocument/2006/relationships/font" Target="fonts/Roboto-regular.fntdata"/><Relationship Id="rId177" Type="http://schemas.openxmlformats.org/officeDocument/2006/relationships/font" Target="fonts/RobotoMon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font" Target="fonts/OpenSansLight-italic.fntdata"/><Relationship Id="rId14" Type="http://schemas.openxmlformats.org/officeDocument/2006/relationships/slide" Target="slides/slide8.xml"/><Relationship Id="rId197" Type="http://schemas.openxmlformats.org/officeDocument/2006/relationships/font" Target="fonts/OpenSansLight-bold.fntdata"/><Relationship Id="rId17" Type="http://schemas.openxmlformats.org/officeDocument/2006/relationships/slide" Target="slides/slide11.xml"/><Relationship Id="rId196" Type="http://schemas.openxmlformats.org/officeDocument/2006/relationships/font" Target="fonts/OpenSansLight-regular.fntdata"/><Relationship Id="rId16" Type="http://schemas.openxmlformats.org/officeDocument/2006/relationships/slide" Target="slides/slide10.xml"/><Relationship Id="rId195" Type="http://schemas.openxmlformats.org/officeDocument/2006/relationships/font" Target="fonts/RobotoMon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font" Target="fonts/OpenSansLight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4" Type="http://customschemas.google.com/relationships/presentationmetadata" Target="metadata"/><Relationship Id="rId203" Type="http://schemas.openxmlformats.org/officeDocument/2006/relationships/font" Target="fonts/OpenSans-boldItalic.fntdata"/><Relationship Id="rId202" Type="http://schemas.openxmlformats.org/officeDocument/2006/relationships/font" Target="fonts/OpenSans-italic.fntdata"/><Relationship Id="rId201" Type="http://schemas.openxmlformats.org/officeDocument/2006/relationships/font" Target="fonts/OpenSans-bold.fntdata"/><Relationship Id="rId200" Type="http://schemas.openxmlformats.org/officeDocument/2006/relationships/font" Target="fonts/Open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začátečnice!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/>
              <a:t>Zkušenost s Scratch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36f4803595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36f48035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36f480359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36f4803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39c4068ec4_4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39c4068ec4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39c4068ec4_4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339c4068ec4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9c4068ec4_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339c4068ec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Odkud jste?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39c4068ec4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339c4068ec4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39c4068ec4_4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339c4068ec4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39c4068ec4_4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39c4068ec4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3c3b214c8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33c3b214c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3c3b214c8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33c3b214c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3c3b214c8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33c3b214c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3c3b214c8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33c3b214c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3f3106c8a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33f3106c8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e8c4d720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33e8c4d72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e8c4d7208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33e8c4d72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3e8c4d720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3e8c4d72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3e8c4d7208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33e8c4d720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3e8c4d7208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g33e8c4d720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3e8c4d7208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33e8c4d720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3e8c4d7208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33e8c4d720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4177ddf50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g34177ddf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4177ddf504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g34177ddf5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49581b9dd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49581b9d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4177ddf504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g34177ddf5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4177ddf504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34177ddf50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Jaké jsou mýty podle vás?</a:t>
            </a:r>
            <a:endParaRPr sz="140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4177ddf504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g34177ddf50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4177ddf504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g34177ddf5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49581b9dd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49581b9d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49581b9d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49581b9d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49581b9dd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49581b9dd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49581b9d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49581b9d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42abb8743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" name="Google Shape;1099;g342abb874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42b715232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g342b71523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4480220964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g3448022096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3491517fd3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g3491517fd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Film Nová šichta</a:t>
            </a:r>
            <a:endParaRPr/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4480220964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3448022096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42abb8743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9" name="Google Shape;1219;g342abb8743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42abb8743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42abb8743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42abb8743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42abb8743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42abb8743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42abb8743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42b715232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g342b71523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431294ab6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g3431294ab6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44802209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1" name="Google Shape;1311;g344802209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42abb874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7" name="Google Shape;1317;g342abb874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448022096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2" name="Google Shape;1322;g3448022096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b00e01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eb00e0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431294ab6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431294ab6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42abb87434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4" name="Google Shape;1334;g342abb8743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42b715232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0" name="Google Shape;1340;g342b715232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42b715232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342b715232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42b71523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342b71523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42abb87434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2" name="Google Shape;1362;g342abb8743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42b715232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6" name="Google Shape;1376;g342b715232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431294ab6a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g3431294ab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42abb87434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2" name="Google Shape;1392;g342abb8743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3448022096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6" name="Google Shape;1406;g3448022096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otec Lord Byron (básník) - matka ji vedla k technickému studiu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448022096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g3448022096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491517fd34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8" name="Google Shape;1418;g3491517fd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349581b9dd5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4" name="Google Shape;1424;g349581b9dd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491517fd3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0" name="Google Shape;1430;g3491517fd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491517fd34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5" name="Google Shape;1435;g3491517fd3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LEKTOR DOPLNÍ KONKRÉTNÍ ZDROJE. WORKSHOPISTKA MŮŽE DOPORUČIT DALŠÍ KONKRÉTNÍ KURZY CZECHITAS.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491517fd34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1" name="Google Shape;1441;g3491517fd3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LEKTOR DOPLNÍ KONKRÉTNÍ ZDROJE. WORKSHOPISTKA MŮŽE DOPORUČIT DALŠÍ KONKRÉTNÍ KURZY CZECHITAS.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491517fd34_1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g3491517fd3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LEKTOR DOPLNÍ KONKRÉTNÍ ZDROJE. WORKSHOPISTKA MŮŽE DOPORUČIT DALŠÍ KONKRÉTNÍ KURZY CZECHITAS.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491517fd34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3491517fd3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A zpětná vazba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Liskov substitution principle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LSP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Apollo 11</a:t>
            </a:r>
            <a:br>
              <a:rPr lang="cs-CZ">
                <a:solidFill>
                  <a:schemeClr val="dk1"/>
                </a:solidFill>
              </a:rPr>
            </a:br>
            <a:r>
              <a:rPr lang="cs-CZ">
                <a:solidFill>
                  <a:schemeClr val="dk1"/>
                </a:solidFill>
              </a:rPr>
              <a:t>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rror detection and recovery software such as restarts and the Display Interface Routines (also known as the Priority Displays), which Hamilton designed and developed.</a:t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She worked to gain hands-on experience during a time when computer science courses were uncommon and software engineering courses did not exist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Dneska už programování na základních školách pro všechny žáky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Algoritmizace + psaní kódu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Zde můžeš jako autor výukových materiálů napsat licenční práva k výukovým materiálům, zda je chceš volně sdílet nebo ne :)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Projektový manažer – člověk, který si myslím, že 9 žen porodí dítě za 1 měsíc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Analogie – kuchařka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Pyžámko – nemocné dítě, s teplotou, když bude mokrý, dej mu druhé pyžámko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Manželka pošle manžela nakoupit: Vezmi 1 chleba, když budou mít rohlíky, tak 5.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Máte rohlíky, prosím?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Ano, máme.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Tak 5 chlebů.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Který jazyk je nejlepší?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- Krájení salámu – sekyrka, meč, nůž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V C++ nenapíšu web, něco je na mobilní zařízení, něco na serverové služby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Rád říkám, že programátoři jsou líní, proto si snaží usnadňovat práci a vyvíjet jazyky, které nové požadavky zvládají efektivněji, rychleji, pohodlněji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Obecné  (generické) x specialiozvané SQL, HTML)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library is a collection of pre-written code, routines, procedures, or functions that can be used by software developers to perform common tasks or provide specific functionality in their applications.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framework is a pre-built, reusable set of libraries, tools, and guidelines that provides a foundation for developing software applications. It serves as an abstraction that facilitates the development of software by providing a structure and common functionalities, allowing developers to focus on specific aspects of their application rather than dealing with low-level details.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Proč jste si ho vybrali vy?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Učil jsem se v Pascalu, v C a C++ - až C# jsem si to začal užívat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C++ programátor na školení C# testů – přepsal kód v C++ do C#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V 6. lekci jsou cykly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10. Cyklus s podmínkou REPEAT UNTIL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14. Podmínka IF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18. IF ELSE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f96ec6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b0f96ec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0f96ec6c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b0f96ec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Ukázat Kalkulačku</a:t>
            </a:r>
            <a:br>
              <a:rPr lang="cs-CZ" sz="1400"/>
            </a:br>
            <a:r>
              <a:rPr lang="cs-CZ" sz="1400"/>
              <a:t>https://www.w3schools.com/cs/index.php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Kamery - nahrávání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Spustit kalkulačku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Slunce zapadne 15.55 v Brně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Dnes zapadá 18.44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97309b76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297309b7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97309b76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97309b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Hodnota koučů</a:t>
            </a:r>
            <a:endParaRPr/>
          </a:p>
        </p:txBody>
      </p:sp>
      <p:sp>
        <p:nvSpPr>
          <p:cNvPr id="66" name="Google Shape;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7309b76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297309b7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eb00e01f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eb00e01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Hádání správného intervalu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0f96ec6c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b0f96ec6c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Ukaž znovu if, ukaž booleanskou logiku, ukaž debugování, ukaž parsování, ukaž switch</a:t>
            </a:r>
            <a:endParaRPr sz="14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0f96ec6c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b0f96ec6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Koučové – hodnota kurzu – individuální přístup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Podobně jako hra na hudební nástroj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Úkoly – nezaspat na začátku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0f96ec6c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b0f96ec6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0f96ec6c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b0f96ec6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65f5a034e_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b65f5a034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65f5a034e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b65f5a034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0f96ec6c4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b0f96ec6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Chyba je součástí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https://medium.com/thermo-fisher-scientific-cz/p%C5%99es-den-vyv%C3%ADjej%C3%AD-mikroskopy-po-ve%C4%8Derech-vyu%C4%8Duj%C3%AD-c-a6d9ab043d18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b0f96ec6c4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b0f96ec6c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8e592eed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8e592ee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6f480359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336f48035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6f480359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36f48035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2662e3f897_0_6"/>
          <p:cNvSpPr txBox="1"/>
          <p:nvPr>
            <p:ph type="title"/>
          </p:nvPr>
        </p:nvSpPr>
        <p:spPr>
          <a:xfrm>
            <a:off x="445875" y="438626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" name="Google Shape;10;g32662e3f897_0_6"/>
          <p:cNvSpPr txBox="1"/>
          <p:nvPr>
            <p:ph idx="1" type="subTitle"/>
          </p:nvPr>
        </p:nvSpPr>
        <p:spPr>
          <a:xfrm>
            <a:off x="453200" y="32026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i="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g32662e3f89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Základní">
  <p:cSld name="OBJECT_2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662e3f897_0_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g32662e3f897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5" name="Google Shape;15;g32662e3f897_0_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Oddělovač kapitol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2662e3f897_0_2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g32662e3f897_0_2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23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ód">
  <p:cSld name="OBJECT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662e3f897_0_14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g32662e3f897_0_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2" name="Google Shape;22;g32662e3f897_0_14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23" name="Google Shape;23;g32662e3f897_0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ázdný">
  <p:cSld name="CUSTOM_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Velký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2662e3f897_0_23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Malý text">
  <p:cSld name="CUSTOM_4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662e3f897_0_25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Medailonek">
  <p:cSld name="CUSTOM_6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662e3f897_0_27" title="Nadpis"/>
          <p:cNvSpPr txBox="1"/>
          <p:nvPr>
            <p:ph type="title"/>
          </p:nvPr>
        </p:nvSpPr>
        <p:spPr>
          <a:xfrm>
            <a:off x="4572000" y="200257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1" name="Google Shape;31;g32662e3f897_0_27"/>
          <p:cNvSpPr txBox="1"/>
          <p:nvPr>
            <p:ph idx="1" type="body"/>
          </p:nvPr>
        </p:nvSpPr>
        <p:spPr>
          <a:xfrm>
            <a:off x="4572000" y="2860225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 Light"/>
              <a:buChar char="•"/>
              <a:defRPr i="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g32662e3f897_0_27"/>
          <p:cNvSpPr/>
          <p:nvPr>
            <p:ph idx="2" type="pic"/>
          </p:nvPr>
        </p:nvSpPr>
        <p:spPr>
          <a:xfrm>
            <a:off x="1193400" y="1062000"/>
            <a:ext cx="3006000" cy="300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g32662e3f897_0_27"/>
          <p:cNvSpPr txBox="1"/>
          <p:nvPr>
            <p:ph idx="3" type="subTitle"/>
          </p:nvPr>
        </p:nvSpPr>
        <p:spPr>
          <a:xfrm>
            <a:off x="4572000" y="2369250"/>
            <a:ext cx="366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g32662e3f897_0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52">
          <p15:clr>
            <a:srgbClr val="4A86E8"/>
          </p15:clr>
        </p15:guide>
        <p15:guide id="2" pos="2645">
          <p15:clr>
            <a:srgbClr val="4A86E8"/>
          </p15:clr>
        </p15:guide>
        <p15:guide id="3" orient="horz" pos="669">
          <p15:clr>
            <a:srgbClr val="4A86E8"/>
          </p15:clr>
        </p15:guide>
        <p15:guide id="4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662e3f897_0_3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32662e3f897_0_3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2662e3f897_0_3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662e3f897_0_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g32662e3f897_0_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42.png"/><Relationship Id="rId6" Type="http://schemas.openxmlformats.org/officeDocument/2006/relationships/image" Target="../media/image5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Relationship Id="rId5" Type="http://schemas.openxmlformats.org/officeDocument/2006/relationships/image" Target="../media/image5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7.png"/><Relationship Id="rId4" Type="http://schemas.openxmlformats.org/officeDocument/2006/relationships/image" Target="../media/image6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Relationship Id="rId8" Type="http://schemas.openxmlformats.org/officeDocument/2006/relationships/image" Target="../media/image68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5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7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6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66.gif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70.gif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74.gif"/><Relationship Id="rId4" Type="http://schemas.openxmlformats.org/officeDocument/2006/relationships/image" Target="../media/image76.gif"/><Relationship Id="rId5" Type="http://schemas.openxmlformats.org/officeDocument/2006/relationships/image" Target="../media/image75.gif"/><Relationship Id="rId6" Type="http://schemas.openxmlformats.org/officeDocument/2006/relationships/image" Target="../media/image70.gif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66.gif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73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hyperlink" Target="https://n-stefan.github.io/diabloblazor/" TargetMode="External"/><Relationship Id="rId4" Type="http://schemas.openxmlformats.org/officeDocument/2006/relationships/hyperlink" Target="https://github.com/davidwengier/Trains.NET?tab=readme-ov-file" TargetMode="External"/><Relationship Id="rId5" Type="http://schemas.openxmlformats.org/officeDocument/2006/relationships/hyperlink" Target="https://github.com/georg-jung/explain-face-rec" TargetMode="External"/><Relationship Id="rId6" Type="http://schemas.openxmlformats.org/officeDocument/2006/relationships/hyperlink" Target="https://github.com/Jinjinov/Ididi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hyperlink" Target="https://www.w3schools.com/html/tryit.asp?filename=tryhtml_basic_document" TargetMode="External"/><Relationship Id="rId4" Type="http://schemas.openxmlformats.org/officeDocument/2006/relationships/hyperlink" Target="https://github.com/AdrienTorris/awesome-blazor" TargetMode="External"/><Relationship Id="rId5" Type="http://schemas.openxmlformats.org/officeDocument/2006/relationships/hyperlink" Target="https://blazorschool.com/" TargetMode="Externa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hyperlink" Target="https://visualstudio.microsoft.com/cs/vs/getting-started/" TargetMode="External"/><Relationship Id="rId4" Type="http://schemas.openxmlformats.org/officeDocument/2006/relationships/hyperlink" Target="https://learn.microsoft.com/cs-cz/dotnet/csharp/" TargetMode="Externa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hyperlink" Target="https://learn.microsoft.com/cs-cz/dotnet/csharp/" TargetMode="External"/><Relationship Id="rId4" Type="http://schemas.openxmlformats.org/officeDocument/2006/relationships/hyperlink" Target="https://learn.microsoft.com/en-us/training/paths/get-started-c-sharp-part-1/?WT.mc_id=dotnet-35129-website" TargetMode="External"/><Relationship Id="rId11" Type="http://schemas.openxmlformats.org/officeDocument/2006/relationships/hyperlink" Target="https://www.hackerrank.com/" TargetMode="External"/><Relationship Id="rId10" Type="http://schemas.openxmlformats.org/officeDocument/2006/relationships/hyperlink" Target="https://www.linkedin.com/learning/topics/c-sharp" TargetMode="External"/><Relationship Id="rId12" Type="http://schemas.openxmlformats.org/officeDocument/2006/relationships/hyperlink" Target="https://leetcode.com/" TargetMode="External"/><Relationship Id="rId9" Type="http://schemas.openxmlformats.org/officeDocument/2006/relationships/hyperlink" Target="https://www.udemy.com/topic/c-sharp/" TargetMode="External"/><Relationship Id="rId5" Type="http://schemas.openxmlformats.org/officeDocument/2006/relationships/hyperlink" Target="https://learn.microsoft.com/en-us/training/browse/?products=dotnet&amp;resource_type=learning%20path" TargetMode="External"/><Relationship Id="rId6" Type="http://schemas.openxmlformats.org/officeDocument/2006/relationships/hyperlink" Target="https://www.sololearn.com/en/learn/courses/c-sharp-introduction" TargetMode="External"/><Relationship Id="rId7" Type="http://schemas.openxmlformats.org/officeDocument/2006/relationships/hyperlink" Target="https://mva.microsoft.com/en-us/training-courses/c-fundamentals-for-absolute-beginners-16169?l=LhI1HGRIC_8806218949" TargetMode="External"/><Relationship Id="rId8" Type="http://schemas.openxmlformats.org/officeDocument/2006/relationships/hyperlink" Target="https://www.pluralsight.com/browse/software-development/c-sharp" TargetMode="Externa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hyperlink" Target="https://roadmap.sh/git-github" TargetMode="External"/><Relationship Id="rId4" Type="http://schemas.openxmlformats.org/officeDocument/2006/relationships/hyperlink" Target="https://www.w3schools.com/CS/index.php" TargetMode="External"/><Relationship Id="rId5" Type="http://schemas.openxmlformats.org/officeDocument/2006/relationships/hyperlink" Target="https://roadmap.sh/aspnet-core" TargetMode="External"/><Relationship Id="rId6" Type="http://schemas.openxmlformats.org/officeDocument/2006/relationships/hyperlink" Target="https://github.com/codecrafters-io/build-your-own-x" TargetMode="Externa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7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rislgarry/Apollo-11" TargetMode="External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ypl.github.io/PYPL.html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12.png"/><Relationship Id="rId5" Type="http://schemas.openxmlformats.org/officeDocument/2006/relationships/hyperlink" Target="https://insights.stackoverflow.com/survey/2021#most-popular-technologies-language" TargetMode="External"/><Relationship Id="rId6" Type="http://schemas.openxmlformats.org/officeDocument/2006/relationships/hyperlink" Target="https://www.codingame.com/work/blog/hr-news-trends/top-10-in-demand-programming-languages/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35.png"/><Relationship Id="rId8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udio.code.org/hoc/1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dotnetfiddle.net" TargetMode="External"/><Relationship Id="rId5" Type="http://schemas.openxmlformats.org/officeDocument/2006/relationships/hyperlink" Target="http://dotnetfiddle.net" TargetMode="External"/><Relationship Id="rId6" Type="http://schemas.openxmlformats.org/officeDocument/2006/relationships/hyperlink" Target="http://dotnetfiddle.net" TargetMode="External"/><Relationship Id="rId7" Type="http://schemas.openxmlformats.org/officeDocument/2006/relationships/image" Target="../media/image37.png"/><Relationship Id="rId8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jpg"/><Relationship Id="rId4" Type="http://schemas.openxmlformats.org/officeDocument/2006/relationships/image" Target="../media/image43.jpg"/><Relationship Id="rId5" Type="http://schemas.openxmlformats.org/officeDocument/2006/relationships/image" Target="../media/image3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445875" y="87951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C# pro začátečnice</a:t>
            </a:r>
            <a:endParaRPr/>
          </a:p>
        </p:txBody>
      </p:sp>
      <p:sp>
        <p:nvSpPr>
          <p:cNvPr id="44" name="Google Shape;44;p1"/>
          <p:cNvSpPr txBox="1"/>
          <p:nvPr>
            <p:ph idx="1" type="subTitle"/>
          </p:nvPr>
        </p:nvSpPr>
        <p:spPr>
          <a:xfrm>
            <a:off x="453200" y="29985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Martin Černil, Jiří Hudec</a:t>
            </a:r>
            <a:br>
              <a:rPr lang="cs-CZ"/>
            </a:br>
            <a:r>
              <a:rPr lang="cs-CZ"/>
              <a:t>Filip Eckstein, Jan Kratochvíla, Filip Pindej</a:t>
            </a:r>
            <a:br>
              <a:rPr lang="cs-CZ"/>
            </a:br>
            <a:r>
              <a:rPr lang="cs-CZ"/>
              <a:t>Jiří Michalčík, Josef Trbušek, Martina Nemethová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21.1. 2025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Vždy se najde v místnosti někdo, kdo se na to chce také zeptat, ale nemá odvahu.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Nezapomeň, že jsou tu i </a:t>
            </a:r>
            <a:r>
              <a:rPr b="1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koučové</a:t>
            </a: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kteří sem přišli, aby ti byli k dispozici. 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Vyplňuj prosím zpětnou vazbu.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ŽÁDNÝ DOTAZ NENÍ HLOUPÝ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6f4803595_0_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1" name="Google Shape;741;g336f480359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095375"/>
            <a:ext cx="59055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336f480359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2839375"/>
            <a:ext cx="59245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6f4803595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METODY</a:t>
            </a:r>
            <a:endParaRPr/>
          </a:p>
        </p:txBody>
      </p:sp>
      <p:sp>
        <p:nvSpPr>
          <p:cNvPr id="748" name="Google Shape;748;g336f4803595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4" name="Google Shape;754;p9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funkce, které vykonávají sadu příkazů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mít libovolný počet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vstupů</a:t>
            </a: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(píšeme do kulatých závorek za název)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a nemusí vracet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výstup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0" name="Google Shape;760;p9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Zápis hlavičky metody: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[modifikátor přístupu] </a:t>
            </a:r>
            <a:r>
              <a:rPr lang="cs-CZ"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[typ návratové hodnoty]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	[Název Funkce]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[typ parametru]</a:t>
            </a:r>
            <a:r>
              <a:rPr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[název parametru]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př. :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public </a:t>
            </a:r>
            <a:r>
              <a:rPr lang="cs-CZ" sz="1800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VydelCisla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cislo1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cislo2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61" name="Google Shape;761;p99"/>
          <p:cNvSpPr/>
          <p:nvPr/>
        </p:nvSpPr>
        <p:spPr>
          <a:xfrm rot="5400000">
            <a:off x="5310275" y="304325"/>
            <a:ext cx="185700" cy="4992000"/>
          </a:xfrm>
          <a:prstGeom prst="rightBrace">
            <a:avLst>
              <a:gd fmla="val 20584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9"/>
          <p:cNvSpPr txBox="1"/>
          <p:nvPr/>
        </p:nvSpPr>
        <p:spPr>
          <a:xfrm>
            <a:off x="5051972" y="2852875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vstupy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9"/>
          <p:cNvSpPr txBox="1"/>
          <p:nvPr/>
        </p:nvSpPr>
        <p:spPr>
          <a:xfrm>
            <a:off x="5210059" y="943550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výstup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9"/>
          <p:cNvSpPr/>
          <p:nvPr/>
        </p:nvSpPr>
        <p:spPr>
          <a:xfrm rot="6974037">
            <a:off x="5011350" y="1463490"/>
            <a:ext cx="557193" cy="1355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B151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0" name="Google Shape;770;p10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bez vstupu i výstupu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 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//prázdné závorky značí žádný vstup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void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nic = klíčové slovo pro metodu, která nevrací žádný výstup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se vstupem a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//vstupem jsou proměnné cislo1 a cislo2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datový typ proměnné, kterou metoda vrací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 výstupem musí obsahovat příkaz </a:t>
            </a:r>
            <a:r>
              <a:rPr lang="cs-CZ" sz="12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 definovaným typem výstupu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Lze i kombinace - metoda s výstupem bez vstupu a naopak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//uloží vlastnosti do stringu</a:t>
            </a:r>
            <a:endParaRPr sz="12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6" name="Google Shape;776;p10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Ukázka použití return: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Jak zavolat metodu s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vysledek =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uloží do proměnné výsledek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rovnou vypíše do konzole </a:t>
            </a:r>
            <a:b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místo konkrétních čísel lze samozřejmě dosadit proměnné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2" name="Google Shape;782;p9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PredstavSe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“Ahoj,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jmenuji se ”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39c4068ec4_4_4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6</a:t>
            </a:r>
            <a:endParaRPr/>
          </a:p>
        </p:txBody>
      </p:sp>
      <p:sp>
        <p:nvSpPr>
          <p:cNvPr id="788" name="Google Shape;788;g339c4068ec4_4_4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39c4068ec4_4_5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OBJEKTOVĚ ORIENTOVANÉ PROGRAMOVÁNÍ</a:t>
            </a:r>
            <a:endParaRPr/>
          </a:p>
        </p:txBody>
      </p:sp>
      <p:sp>
        <p:nvSpPr>
          <p:cNvPr id="794" name="Google Shape;794;g339c4068ec4_4_5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Objekty, instance, třídy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39c4068ec4_4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OBJEKT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0" name="Google Shape;800;g339c4068ec4_4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Instance,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konkrétní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existující předmět/entita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programu existuje jen po dobu jeho běhu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Vzniká na základě definice třídy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1" name="Google Shape;801;g339c4068ec4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942" y="2805886"/>
            <a:ext cx="1441825" cy="14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339c4068ec4_4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684" y="2078936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Aneb zpětnou vazbu si rádi vyslechneme i </a:t>
            </a:r>
            <a:r>
              <a:rPr lang="cs-CZ" strike="sngStrike"/>
              <a:t>u piva</a:t>
            </a:r>
            <a:r>
              <a:rPr lang="cs-CZ"/>
              <a:t> ústně.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HOSPODA?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Richard Hammond Drinks GIF by DriveTribe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425" y="1955943"/>
            <a:ext cx="2845156" cy="16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9c4068ec4_4_1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8" name="Google Shape;808;g339c4068ec4_4_1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Předpis, na základě kterého se vytváří objekt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vlastnosti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metody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9" name="Google Shape;809;g339c4068ec4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900" y="3218988"/>
            <a:ext cx="1302998" cy="1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339c4068ec4_4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7375" y="3152250"/>
            <a:ext cx="1446500" cy="134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OpenMoji-black 1F34F.svg - Wikimedia Commons" id="811" name="Google Shape;811;g339c4068ec4_4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900" y="327025"/>
            <a:ext cx="1826100" cy="182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llow apple | Free SVG" id="812" name="Google Shape;812;g339c4068ec4_4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6425" y="3219000"/>
            <a:ext cx="1303000" cy="130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g339c4068ec4_4_12"/>
          <p:cNvCxnSpPr/>
          <p:nvPr/>
        </p:nvCxnSpPr>
        <p:spPr>
          <a:xfrm flipH="1" rot="10800000">
            <a:off x="5087175" y="1982550"/>
            <a:ext cx="1231200" cy="11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g339c4068ec4_4_12"/>
          <p:cNvCxnSpPr>
            <a:stCxn id="809" idx="0"/>
            <a:endCxn id="811" idx="2"/>
          </p:cNvCxnSpPr>
          <p:nvPr/>
        </p:nvCxnSpPr>
        <p:spPr>
          <a:xfrm flipH="1" rot="10800000">
            <a:off x="6538399" y="2153088"/>
            <a:ext cx="2616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g339c4068ec4_4_12"/>
          <p:cNvCxnSpPr>
            <a:stCxn id="810" idx="0"/>
          </p:cNvCxnSpPr>
          <p:nvPr/>
        </p:nvCxnSpPr>
        <p:spPr>
          <a:xfrm rot="10800000">
            <a:off x="7312525" y="2040750"/>
            <a:ext cx="788100" cy="11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39c4068ec4_4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1" name="Google Shape;821;g339c4068ec4_4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Barva;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Tvar;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MaStopku;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Velikost;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VypisVlastnosti()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Console.WriteLine("Moje barva je {0}, jsem {1}, moje 					velikost je {2}.", Barva, Tvar, Velikost);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39c4068ec4_4_2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PRÁCE S OBJEKTEM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7" name="Google Shape;827;g339c4068ec4_4_2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objekt nejprve vytvoříme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Jablko pepa 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Jablko();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vytvořili jsme proměnnou pepa datového typu Jablko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existujícímu objektu můžeme nastavit konkrétní hodnoty do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pepa.Barva = "zelená";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pepa.Velikost = 10;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 existujícím objektu můžeme zavolat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metodu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definovanou v jeho třídě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pepa.VypisVlastnosti();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c3b214c8a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7</a:t>
            </a:r>
            <a:endParaRPr/>
          </a:p>
        </p:txBody>
      </p:sp>
      <p:sp>
        <p:nvSpPr>
          <p:cNvPr id="833" name="Google Shape;833;g33c3b214c8a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3c3b214c8a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KONSTRUKTOR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39" name="Google Shape;839;g33c3b214c8a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pro vytvoření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Existuje v každé třídě automaticky - defaultně je bez vstupů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Pokud chceme již při vytváření objektu nadefinovat konkrétní vlastnosti, je nutné vytvořit vlastní konstruktor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Třída může mít více než jeden konstruktor - tj. více než jeden způsob vytváření objektů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c3b214c8a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KONSTRUKTOR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5" name="Google Shape;845;g33c3b214c8a_0_1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Vytvoříme objekt, kterému rovnou přiřadíme hodnoty vlastností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Tiskarna canon 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Tiskarna("Canon", 2018);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 třídě jsme předtím nadefinovali vlastní konstruktor, který umí přijmout proměnné na vstupu a přiřadit je k požadovaným vlastnostem objektu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Tiskarna(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znacka,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rokVyroby)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   Znacka = znacka;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   RokVyroby = rokVyroby;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c3b214c8a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MODIFIKÁTOR PŘÍSTUPU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51" name="Google Shape;851;g33c3b214c8a_0_1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= daná vlastnost nebo metoda je přístupná odkudkoli z kódu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= daná vlastnost nebo metoda je přístupná pouze uvnitř třídy, kde byla definovaná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 kurzu pro začátečnice si bohatě vystačíme s přístupem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Musíme ho používat, protože výchozí je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3f3106c8aa_0_1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8</a:t>
            </a:r>
            <a:endParaRPr/>
          </a:p>
        </p:txBody>
      </p:sp>
      <p:sp>
        <p:nvSpPr>
          <p:cNvPr id="857" name="Google Shape;857;g33f3106c8aa_0_1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POKRAČOVÁNÍ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e8c4d7208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STATICKÉ 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63" name="Google Shape;863;g33e8c4d7208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Tyto metody lze použít/volat i bez existujícího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definici musíme použít klíčové slovo static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VydelCisla(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cislo1,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cislo2)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se volá stejně, akorát bez objektu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vysledek = VydelCisla(7, 3)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např. v metodě Main pro </a:t>
            </a:r>
            <a:r>
              <a:rPr b="1"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opakované operace</a:t>
            </a: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POZOR</a:t>
            </a: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pokud je statická metoda v jiné třídě než tam, kde ji voláte, musíte místo objektu použít název té třídy: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vysledek = Trida.VydelCisla(7, 3)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e8c4d7208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CO OČEKÁVAT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69" name="Google Shape;869;g33e8c4d7208_0_5"/>
          <p:cNvSpPr txBox="1"/>
          <p:nvPr>
            <p:ph idx="1" type="body"/>
          </p:nvPr>
        </p:nvSpPr>
        <p:spPr>
          <a:xfrm>
            <a:off x="453200" y="1022400"/>
            <a:ext cx="4941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/>
              <a:t>Kalkulačka v6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Otevíráme s nulovou hodnotou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Střídavě zadáváme čísla a operátory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Dokážeme získat výsledek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Nepovinné</a:t>
            </a:r>
            <a:r>
              <a:rPr lang="cs-CZ"/>
              <a:t>: </a:t>
            </a:r>
            <a:br>
              <a:rPr lang="cs-CZ"/>
            </a:br>
            <a:r>
              <a:rPr lang="cs-CZ"/>
              <a:t>Grafické rozhraní Blazor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70" name="Google Shape;870;g33e8c4d720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3426" y="891325"/>
            <a:ext cx="2488075" cy="32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ÚVOD DO PROGRAMOVÁNÍ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g33e8c4d7208_0_11"/>
          <p:cNvGrpSpPr/>
          <p:nvPr/>
        </p:nvGrpSpPr>
        <p:grpSpPr>
          <a:xfrm>
            <a:off x="3073838" y="2013875"/>
            <a:ext cx="1944600" cy="1569600"/>
            <a:chOff x="3071457" y="2013875"/>
            <a:chExt cx="1944600" cy="1569600"/>
          </a:xfrm>
        </p:grpSpPr>
        <p:sp>
          <p:nvSpPr>
            <p:cNvPr id="876" name="Google Shape;876;g33e8c4d7208_0_1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3e8c4d7208_0_11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Nekonečný while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Logika ukončení programu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g33e8c4d7208_0_11"/>
            <p:cNvSpPr txBox="1"/>
            <p:nvPr/>
          </p:nvSpPr>
          <p:spPr>
            <a:xfrm>
              <a:off x="3409844" y="2147738"/>
              <a:ext cx="1264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9" name="Google Shape;879;g33e8c4d7208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NÁSTIN ZADÁNÍ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880" name="Google Shape;880;g33e8c4d7208_0_11"/>
          <p:cNvGrpSpPr/>
          <p:nvPr/>
        </p:nvGrpSpPr>
        <p:grpSpPr>
          <a:xfrm>
            <a:off x="1131625" y="2013875"/>
            <a:ext cx="1944600" cy="1569600"/>
            <a:chOff x="1126863" y="2013875"/>
            <a:chExt cx="1944600" cy="1569600"/>
          </a:xfrm>
        </p:grpSpPr>
        <p:sp>
          <p:nvSpPr>
            <p:cNvPr id="881" name="Google Shape;881;g33e8c4d7208_0_1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33e8c4d7208_0_11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3" name="Google Shape;883;g33e8c4d7208_0_11"/>
            <p:cNvSpPr txBox="1"/>
            <p:nvPr/>
          </p:nvSpPr>
          <p:spPr>
            <a:xfrm>
              <a:off x="1253312" y="2716350"/>
              <a:ext cx="1690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Ověření vstupů uživatele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Vracení správných datových   typů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4" name="Google Shape;884;g33e8c4d7208_0_11"/>
          <p:cNvGrpSpPr/>
          <p:nvPr/>
        </p:nvGrpSpPr>
        <p:grpSpPr>
          <a:xfrm>
            <a:off x="5488463" y="2013875"/>
            <a:ext cx="3001200" cy="1569600"/>
            <a:chOff x="5015938" y="2013875"/>
            <a:chExt cx="3001200" cy="1569600"/>
          </a:xfrm>
        </p:grpSpPr>
        <p:sp>
          <p:nvSpPr>
            <p:cNvPr id="885" name="Google Shape;885;g33e8c4d7208_0_1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33e8c4d7208_0_11"/>
            <p:cNvSpPr txBox="1"/>
            <p:nvPr/>
          </p:nvSpPr>
          <p:spPr>
            <a:xfrm>
              <a:off x="5308001" y="21508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7" name="Google Shape;887;g33e8c4d7208_0_11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Pamatuje si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říct, jaké operátory podporuje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vrátit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8" name="Google Shape;888;g33e8c4d7208_0_11"/>
          <p:cNvGrpSpPr/>
          <p:nvPr/>
        </p:nvGrpSpPr>
        <p:grpSpPr>
          <a:xfrm>
            <a:off x="4885523" y="2701358"/>
            <a:ext cx="602790" cy="260379"/>
            <a:chOff x="4858109" y="2631368"/>
            <a:chExt cx="316442" cy="315000"/>
          </a:xfrm>
        </p:grpSpPr>
        <p:sp>
          <p:nvSpPr>
            <p:cNvPr id="889" name="Google Shape;889;g33e8c4d7208_0_1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33e8c4d7208_0_1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g33e8c4d7208_0_11"/>
          <p:cNvGrpSpPr/>
          <p:nvPr/>
        </p:nvGrpSpPr>
        <p:grpSpPr>
          <a:xfrm>
            <a:off x="2948281" y="2701272"/>
            <a:ext cx="260366" cy="260366"/>
            <a:chOff x="3157188" y="909150"/>
            <a:chExt cx="470400" cy="470400"/>
          </a:xfrm>
        </p:grpSpPr>
        <p:sp>
          <p:nvSpPr>
            <p:cNvPr id="892" name="Google Shape;892;g33e8c4d7208_0_1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33e8c4d7208_0_1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4" name="Google Shape;894;g33e8c4d7208_0_11"/>
          <p:cNvCxnSpPr/>
          <p:nvPr/>
        </p:nvCxnSpPr>
        <p:spPr>
          <a:xfrm>
            <a:off x="1080063" y="3864050"/>
            <a:ext cx="39765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g33e8c4d7208_0_11"/>
          <p:cNvCxnSpPr/>
          <p:nvPr/>
        </p:nvCxnSpPr>
        <p:spPr>
          <a:xfrm flipH="1" rot="10800000">
            <a:off x="5437263" y="3870325"/>
            <a:ext cx="3254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g33e8c4d7208_0_11"/>
          <p:cNvCxnSpPr/>
          <p:nvPr/>
        </p:nvCxnSpPr>
        <p:spPr>
          <a:xfrm rot="10800000">
            <a:off x="10923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7" name="Google Shape;897;g33e8c4d7208_0_11"/>
          <p:cNvCxnSpPr/>
          <p:nvPr/>
        </p:nvCxnSpPr>
        <p:spPr>
          <a:xfrm rot="10800000">
            <a:off x="50565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g33e8c4d7208_0_11"/>
          <p:cNvCxnSpPr/>
          <p:nvPr/>
        </p:nvCxnSpPr>
        <p:spPr>
          <a:xfrm rot="10800000">
            <a:off x="54372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9" name="Google Shape;899;g33e8c4d7208_0_11"/>
          <p:cNvCxnSpPr/>
          <p:nvPr/>
        </p:nvCxnSpPr>
        <p:spPr>
          <a:xfrm rot="10800000">
            <a:off x="86915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g33e8c4d7208_0_11"/>
          <p:cNvSpPr txBox="1"/>
          <p:nvPr/>
        </p:nvSpPr>
        <p:spPr>
          <a:xfrm>
            <a:off x="5562238" y="3907000"/>
            <a:ext cx="292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g33e8c4d7208_0_11"/>
          <p:cNvSpPr txBox="1"/>
          <p:nvPr/>
        </p:nvSpPr>
        <p:spPr>
          <a:xfrm>
            <a:off x="2215388" y="3956100"/>
            <a:ext cx="18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g33e8c4d7208_0_41"/>
          <p:cNvGrpSpPr/>
          <p:nvPr/>
        </p:nvGrpSpPr>
        <p:grpSpPr>
          <a:xfrm>
            <a:off x="3073838" y="2013875"/>
            <a:ext cx="1944600" cy="1569600"/>
            <a:chOff x="3071457" y="2013875"/>
            <a:chExt cx="1944600" cy="1569600"/>
          </a:xfrm>
        </p:grpSpPr>
        <p:sp>
          <p:nvSpPr>
            <p:cNvPr id="907" name="Google Shape;907;g33e8c4d7208_0_4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33e8c4d7208_0_41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Nekonečný while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Logika ukončení programu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9" name="Google Shape;909;g33e8c4d7208_0_41"/>
            <p:cNvSpPr txBox="1"/>
            <p:nvPr/>
          </p:nvSpPr>
          <p:spPr>
            <a:xfrm>
              <a:off x="3409844" y="2147738"/>
              <a:ext cx="1264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0" name="Google Shape;910;g33e8c4d7208_0_4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NÁSTIN ZADÁNÍ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11" name="Google Shape;911;g33e8c4d7208_0_41"/>
          <p:cNvGrpSpPr/>
          <p:nvPr/>
        </p:nvGrpSpPr>
        <p:grpSpPr>
          <a:xfrm>
            <a:off x="1129250" y="2008850"/>
            <a:ext cx="1944600" cy="1569600"/>
            <a:chOff x="1126863" y="2013875"/>
            <a:chExt cx="1944600" cy="1569600"/>
          </a:xfrm>
        </p:grpSpPr>
        <p:sp>
          <p:nvSpPr>
            <p:cNvPr id="912" name="Google Shape;912;g33e8c4d7208_0_4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33e8c4d7208_0_41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4" name="Google Shape;914;g33e8c4d7208_0_41"/>
            <p:cNvSpPr txBox="1"/>
            <p:nvPr/>
          </p:nvSpPr>
          <p:spPr>
            <a:xfrm>
              <a:off x="1253312" y="2716350"/>
              <a:ext cx="1690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Ověření vstupů uživatele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Vracení správných datových typů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5" name="Google Shape;915;g33e8c4d7208_0_41"/>
          <p:cNvGrpSpPr/>
          <p:nvPr/>
        </p:nvGrpSpPr>
        <p:grpSpPr>
          <a:xfrm>
            <a:off x="5488463" y="2013875"/>
            <a:ext cx="3001200" cy="1569600"/>
            <a:chOff x="5015938" y="2013875"/>
            <a:chExt cx="3001200" cy="1569600"/>
          </a:xfrm>
        </p:grpSpPr>
        <p:sp>
          <p:nvSpPr>
            <p:cNvPr id="916" name="Google Shape;916;g33e8c4d7208_0_4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33e8c4d7208_0_41"/>
            <p:cNvSpPr txBox="1"/>
            <p:nvPr/>
          </p:nvSpPr>
          <p:spPr>
            <a:xfrm>
              <a:off x="5308001" y="21508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8" name="Google Shape;918;g33e8c4d7208_0_41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Pamatuje si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říct, jaké operátory podporuje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vrátit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9" name="Google Shape;919;g33e8c4d7208_0_41"/>
          <p:cNvGrpSpPr/>
          <p:nvPr/>
        </p:nvGrpSpPr>
        <p:grpSpPr>
          <a:xfrm>
            <a:off x="4885523" y="2701358"/>
            <a:ext cx="602790" cy="260379"/>
            <a:chOff x="4858109" y="2631368"/>
            <a:chExt cx="316442" cy="315000"/>
          </a:xfrm>
        </p:grpSpPr>
        <p:sp>
          <p:nvSpPr>
            <p:cNvPr id="920" name="Google Shape;920;g33e8c4d7208_0_4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33e8c4d7208_0_4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g33e8c4d7208_0_41"/>
          <p:cNvGrpSpPr/>
          <p:nvPr/>
        </p:nvGrpSpPr>
        <p:grpSpPr>
          <a:xfrm>
            <a:off x="2948281" y="2701272"/>
            <a:ext cx="260366" cy="260366"/>
            <a:chOff x="3157188" y="909150"/>
            <a:chExt cx="470400" cy="470400"/>
          </a:xfrm>
        </p:grpSpPr>
        <p:sp>
          <p:nvSpPr>
            <p:cNvPr id="923" name="Google Shape;923;g33e8c4d7208_0_4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33e8c4d7208_0_4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5" name="Google Shape;925;g33e8c4d7208_0_41"/>
          <p:cNvCxnSpPr/>
          <p:nvPr/>
        </p:nvCxnSpPr>
        <p:spPr>
          <a:xfrm>
            <a:off x="1080063" y="3864050"/>
            <a:ext cx="39765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6" name="Google Shape;926;g33e8c4d7208_0_41"/>
          <p:cNvCxnSpPr/>
          <p:nvPr/>
        </p:nvCxnSpPr>
        <p:spPr>
          <a:xfrm flipH="1" rot="10800000">
            <a:off x="5437263" y="3870325"/>
            <a:ext cx="3254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g33e8c4d7208_0_41"/>
          <p:cNvCxnSpPr/>
          <p:nvPr/>
        </p:nvCxnSpPr>
        <p:spPr>
          <a:xfrm rot="10800000">
            <a:off x="10923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g33e8c4d7208_0_41"/>
          <p:cNvCxnSpPr/>
          <p:nvPr/>
        </p:nvCxnSpPr>
        <p:spPr>
          <a:xfrm rot="10800000">
            <a:off x="50565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g33e8c4d7208_0_41"/>
          <p:cNvCxnSpPr/>
          <p:nvPr/>
        </p:nvCxnSpPr>
        <p:spPr>
          <a:xfrm rot="10800000">
            <a:off x="54372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g33e8c4d7208_0_41"/>
          <p:cNvCxnSpPr/>
          <p:nvPr/>
        </p:nvCxnSpPr>
        <p:spPr>
          <a:xfrm rot="10800000">
            <a:off x="86915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g33e8c4d7208_0_41"/>
          <p:cNvSpPr txBox="1"/>
          <p:nvPr/>
        </p:nvSpPr>
        <p:spPr>
          <a:xfrm>
            <a:off x="5562238" y="3907000"/>
            <a:ext cx="292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g33e8c4d7208_0_41"/>
          <p:cNvSpPr txBox="1"/>
          <p:nvPr/>
        </p:nvSpPr>
        <p:spPr>
          <a:xfrm>
            <a:off x="2215388" y="3956100"/>
            <a:ext cx="18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g33e8c4d7208_0_41"/>
          <p:cNvSpPr/>
          <p:nvPr/>
        </p:nvSpPr>
        <p:spPr>
          <a:xfrm rot="-2449514">
            <a:off x="6308724" y="2328138"/>
            <a:ext cx="1981480" cy="9309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Kalkulačka </a:t>
            </a: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g33e8c4d7208_0_72"/>
          <p:cNvGrpSpPr/>
          <p:nvPr/>
        </p:nvGrpSpPr>
        <p:grpSpPr>
          <a:xfrm>
            <a:off x="3073863" y="989000"/>
            <a:ext cx="1944600" cy="1569600"/>
            <a:chOff x="3071457" y="2013875"/>
            <a:chExt cx="1944600" cy="1569600"/>
          </a:xfrm>
        </p:grpSpPr>
        <p:sp>
          <p:nvSpPr>
            <p:cNvPr id="939" name="Google Shape;939;g33e8c4d7208_0_7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33e8c4d7208_0_72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Nekonečný while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Logika ukončení programu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1" name="Google Shape;941;g33e8c4d7208_0_72"/>
            <p:cNvSpPr txBox="1"/>
            <p:nvPr/>
          </p:nvSpPr>
          <p:spPr>
            <a:xfrm>
              <a:off x="3409844" y="2147738"/>
              <a:ext cx="1264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42" name="Google Shape;942;g33e8c4d7208_0_7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NÁSTIN ZADÁNÍ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43" name="Google Shape;943;g33e8c4d7208_0_72"/>
          <p:cNvGrpSpPr/>
          <p:nvPr/>
        </p:nvGrpSpPr>
        <p:grpSpPr>
          <a:xfrm>
            <a:off x="1131650" y="989000"/>
            <a:ext cx="1944600" cy="1569600"/>
            <a:chOff x="1126863" y="2013875"/>
            <a:chExt cx="1944600" cy="1569600"/>
          </a:xfrm>
        </p:grpSpPr>
        <p:sp>
          <p:nvSpPr>
            <p:cNvPr id="944" name="Google Shape;944;g33e8c4d7208_0_7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33e8c4d7208_0_72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6" name="Google Shape;946;g33e8c4d7208_0_72"/>
            <p:cNvSpPr txBox="1"/>
            <p:nvPr/>
          </p:nvSpPr>
          <p:spPr>
            <a:xfrm>
              <a:off x="1253312" y="2716350"/>
              <a:ext cx="1690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Ověření vstupů uživatele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Vracení správných datových typů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7" name="Google Shape;947;g33e8c4d7208_0_72"/>
          <p:cNvGrpSpPr/>
          <p:nvPr/>
        </p:nvGrpSpPr>
        <p:grpSpPr>
          <a:xfrm>
            <a:off x="5488488" y="989000"/>
            <a:ext cx="3001200" cy="1569600"/>
            <a:chOff x="5015938" y="2013875"/>
            <a:chExt cx="3001200" cy="1569600"/>
          </a:xfrm>
        </p:grpSpPr>
        <p:sp>
          <p:nvSpPr>
            <p:cNvPr id="948" name="Google Shape;948;g33e8c4d7208_0_7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33e8c4d7208_0_72"/>
            <p:cNvSpPr txBox="1"/>
            <p:nvPr/>
          </p:nvSpPr>
          <p:spPr>
            <a:xfrm>
              <a:off x="5308001" y="21508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0" name="Google Shape;950;g33e8c4d7208_0_72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Pamatuje si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říct, jaké operátory podporuje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vrátit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1" name="Google Shape;951;g33e8c4d7208_0_72"/>
          <p:cNvGrpSpPr/>
          <p:nvPr/>
        </p:nvGrpSpPr>
        <p:grpSpPr>
          <a:xfrm>
            <a:off x="4885548" y="1676483"/>
            <a:ext cx="602790" cy="260379"/>
            <a:chOff x="4858109" y="2631368"/>
            <a:chExt cx="316442" cy="315000"/>
          </a:xfrm>
        </p:grpSpPr>
        <p:sp>
          <p:nvSpPr>
            <p:cNvPr id="952" name="Google Shape;952;g33e8c4d7208_0_7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33e8c4d7208_0_7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g33e8c4d7208_0_72"/>
          <p:cNvGrpSpPr/>
          <p:nvPr/>
        </p:nvGrpSpPr>
        <p:grpSpPr>
          <a:xfrm>
            <a:off x="2948306" y="1676397"/>
            <a:ext cx="260366" cy="260366"/>
            <a:chOff x="3157188" y="909150"/>
            <a:chExt cx="470400" cy="470400"/>
          </a:xfrm>
        </p:grpSpPr>
        <p:sp>
          <p:nvSpPr>
            <p:cNvPr id="955" name="Google Shape;955;g33e8c4d7208_0_7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33e8c4d7208_0_7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7" name="Google Shape;957;g33e8c4d7208_0_72"/>
          <p:cNvCxnSpPr/>
          <p:nvPr/>
        </p:nvCxnSpPr>
        <p:spPr>
          <a:xfrm>
            <a:off x="1080088" y="2839175"/>
            <a:ext cx="39765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8" name="Google Shape;958;g33e8c4d7208_0_72"/>
          <p:cNvCxnSpPr/>
          <p:nvPr/>
        </p:nvCxnSpPr>
        <p:spPr>
          <a:xfrm flipH="1" rot="10800000">
            <a:off x="5437288" y="2845450"/>
            <a:ext cx="3254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9" name="Google Shape;959;g33e8c4d7208_0_72"/>
          <p:cNvCxnSpPr/>
          <p:nvPr/>
        </p:nvCxnSpPr>
        <p:spPr>
          <a:xfrm rot="10800000">
            <a:off x="1092363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0" name="Google Shape;960;g33e8c4d7208_0_72"/>
          <p:cNvCxnSpPr/>
          <p:nvPr/>
        </p:nvCxnSpPr>
        <p:spPr>
          <a:xfrm rot="10800000">
            <a:off x="5056588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g33e8c4d7208_0_72"/>
          <p:cNvCxnSpPr/>
          <p:nvPr/>
        </p:nvCxnSpPr>
        <p:spPr>
          <a:xfrm rot="10800000">
            <a:off x="5437288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2" name="Google Shape;962;g33e8c4d7208_0_72"/>
          <p:cNvCxnSpPr/>
          <p:nvPr/>
        </p:nvCxnSpPr>
        <p:spPr>
          <a:xfrm rot="10800000">
            <a:off x="8691563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g33e8c4d7208_0_72"/>
          <p:cNvSpPr txBox="1"/>
          <p:nvPr/>
        </p:nvSpPr>
        <p:spPr>
          <a:xfrm>
            <a:off x="5562263" y="2882125"/>
            <a:ext cx="292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Kalkulacka.cs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4" name="Google Shape;964;g33e8c4d7208_0_72"/>
          <p:cNvSpPr txBox="1"/>
          <p:nvPr/>
        </p:nvSpPr>
        <p:spPr>
          <a:xfrm>
            <a:off x="2319738" y="2882125"/>
            <a:ext cx="186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Program.cs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5" name="Google Shape;965;g33e8c4d7208_0_72"/>
          <p:cNvSpPr/>
          <p:nvPr/>
        </p:nvSpPr>
        <p:spPr>
          <a:xfrm>
            <a:off x="5737200" y="1676475"/>
            <a:ext cx="2503800" cy="77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Kalkulačka </a:t>
            </a: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6" name="Google Shape;966;g33e8c4d7208_0_72"/>
          <p:cNvSpPr/>
          <p:nvPr/>
        </p:nvSpPr>
        <p:spPr>
          <a:xfrm>
            <a:off x="1092375" y="3524875"/>
            <a:ext cx="75993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Povinný úkol - Lekce 8</a:t>
            </a:r>
            <a:b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Kalkulačka </a:t>
            </a:r>
            <a:r>
              <a:rPr b="1" lang="cs-CZ" sz="1600">
                <a:latin typeface="Open Sans"/>
                <a:ea typeface="Open Sans"/>
                <a:cs typeface="Open Sans"/>
                <a:sym typeface="Open Sans"/>
              </a:rPr>
              <a:t>OOP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7" name="Google Shape;967;g33e8c4d7208_0_72"/>
          <p:cNvCxnSpPr/>
          <p:nvPr/>
        </p:nvCxnSpPr>
        <p:spPr>
          <a:xfrm flipH="1" rot="10800000">
            <a:off x="981900" y="3516425"/>
            <a:ext cx="78063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8" name="Google Shape;968;g33e8c4d7208_0_72"/>
          <p:cNvCxnSpPr/>
          <p:nvPr/>
        </p:nvCxnSpPr>
        <p:spPr>
          <a:xfrm rot="10800000">
            <a:off x="972413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9" name="Google Shape;969;g33e8c4d7208_0_72"/>
          <p:cNvCxnSpPr/>
          <p:nvPr/>
        </p:nvCxnSpPr>
        <p:spPr>
          <a:xfrm rot="10800000">
            <a:off x="8778688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3e8c4d7208_0_10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POVINNÝ ÚKOL - FLOW ODEVZDÁVÁNÍ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75" name="Google Shape;975;g33e8c4d7208_0_107"/>
          <p:cNvGrpSpPr/>
          <p:nvPr/>
        </p:nvGrpSpPr>
        <p:grpSpPr>
          <a:xfrm>
            <a:off x="5632317" y="1189775"/>
            <a:ext cx="3305700" cy="3271850"/>
            <a:chOff x="5632317" y="1189775"/>
            <a:chExt cx="3305700" cy="3271850"/>
          </a:xfrm>
        </p:grpSpPr>
        <p:sp>
          <p:nvSpPr>
            <p:cNvPr id="976" name="Google Shape;976;g33e8c4d7208_0_10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Kalkulačka </a:t>
              </a:r>
              <a:r>
                <a:rPr b="1" lang="cs-CZ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OOP </a:t>
              </a: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- Release</a:t>
              </a:r>
              <a:endParaRPr b="1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7" name="Google Shape;977;g33e8c4d7208_0_107"/>
            <p:cNvSpPr txBox="1"/>
            <p:nvPr/>
          </p:nvSpPr>
          <p:spPr>
            <a:xfrm>
              <a:off x="6167075" y="2057125"/>
              <a:ext cx="2524500" cy="24045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Prostor pro vychytání chyb a vylepšení programu a kódu.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Hezčí výstup do konzole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Vylepšení použití pro uživatele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Refactoring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jednoduchost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přehlednost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pojmenování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8" name="Google Shape;978;g33e8c4d7208_0_107"/>
          <p:cNvGrpSpPr/>
          <p:nvPr/>
        </p:nvGrpSpPr>
        <p:grpSpPr>
          <a:xfrm>
            <a:off x="0" y="1189989"/>
            <a:ext cx="3546900" cy="3271636"/>
            <a:chOff x="0" y="1189989"/>
            <a:chExt cx="3546900" cy="3271636"/>
          </a:xfrm>
        </p:grpSpPr>
        <p:sp>
          <p:nvSpPr>
            <p:cNvPr id="979" name="Google Shape;979;g33e8c4d7208_0_10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Kalkulačka </a:t>
              </a:r>
              <a:r>
                <a:rPr b="1" lang="cs-CZ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OOP</a:t>
              </a:r>
              <a:r>
                <a:rPr b="1" i="0" lang="cs-CZ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 Alpha</a:t>
              </a:r>
              <a:endParaRPr b="1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0" name="Google Shape;980;g33e8c4d7208_0_107"/>
            <p:cNvSpPr txBox="1"/>
            <p:nvPr/>
          </p:nvSpPr>
          <p:spPr>
            <a:xfrm>
              <a:off x="478675" y="2057125"/>
              <a:ext cx="2412900" cy="2404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Nástřel, tak abychom získali co nejdříve zpětnou vazbu.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Vyjasnění požadavků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Requirements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Design 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první nástřel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Logika může mít chyby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Proof of Concept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(jak si představuju, že by to mělo fungovat)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1" name="Google Shape;981;g33e8c4d7208_0_107"/>
          <p:cNvGrpSpPr/>
          <p:nvPr/>
        </p:nvGrpSpPr>
        <p:grpSpPr>
          <a:xfrm>
            <a:off x="2944204" y="1189775"/>
            <a:ext cx="3305700" cy="3271850"/>
            <a:chOff x="2944204" y="1189775"/>
            <a:chExt cx="3305700" cy="3271850"/>
          </a:xfrm>
        </p:grpSpPr>
        <p:sp>
          <p:nvSpPr>
            <p:cNvPr id="982" name="Google Shape;982;g33e8c4d7208_0_10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Kalkulačka </a:t>
              </a:r>
              <a:r>
                <a:rPr b="1" lang="cs-CZ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OOP </a:t>
              </a: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- Beta</a:t>
              </a:r>
              <a:endParaRPr b="1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3" name="Google Shape;983;g33e8c4d7208_0_107"/>
            <p:cNvSpPr txBox="1"/>
            <p:nvPr/>
          </p:nvSpPr>
          <p:spPr>
            <a:xfrm>
              <a:off x="3295525" y="2057125"/>
              <a:ext cx="2522100" cy="2404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Logika funguje, najdou se ještě nějaké chybičky.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Ověření funkčnosti (</a:t>
              </a: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Validace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Testování 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očekávaného chování programu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4" name="Google Shape;984;g33e8c4d7208_0_107"/>
          <p:cNvSpPr txBox="1"/>
          <p:nvPr/>
        </p:nvSpPr>
        <p:spPr>
          <a:xfrm>
            <a:off x="2098825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18.3</a:t>
            </a:r>
            <a:r>
              <a:rPr b="1" i="0" lang="cs-CZ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g33e8c4d7208_0_107"/>
          <p:cNvSpPr txBox="1"/>
          <p:nvPr/>
        </p:nvSpPr>
        <p:spPr>
          <a:xfrm>
            <a:off x="5037563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25.3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g33e8c4d7208_0_107"/>
          <p:cNvSpPr txBox="1"/>
          <p:nvPr/>
        </p:nvSpPr>
        <p:spPr>
          <a:xfrm>
            <a:off x="7835150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1.4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g33e8c4d7208_0_123"/>
          <p:cNvGrpSpPr/>
          <p:nvPr/>
        </p:nvGrpSpPr>
        <p:grpSpPr>
          <a:xfrm>
            <a:off x="2428775" y="988998"/>
            <a:ext cx="1347608" cy="1569600"/>
            <a:chOff x="3071457" y="2013875"/>
            <a:chExt cx="1944600" cy="1569600"/>
          </a:xfrm>
        </p:grpSpPr>
        <p:sp>
          <p:nvSpPr>
            <p:cNvPr id="992" name="Google Shape;992;g33e8c4d7208_0_123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33e8c4d7208_0_123"/>
            <p:cNvSpPr txBox="1"/>
            <p:nvPr/>
          </p:nvSpPr>
          <p:spPr>
            <a:xfrm>
              <a:off x="3153239" y="2147727"/>
              <a:ext cx="18153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4" name="Google Shape;994;g33e8c4d7208_0_1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POVINNÝ ÚKOL - NEPOVINNÉ VYLEPŠENÍ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95" name="Google Shape;995;g33e8c4d7208_0_123"/>
          <p:cNvGrpSpPr/>
          <p:nvPr/>
        </p:nvGrpSpPr>
        <p:grpSpPr>
          <a:xfrm>
            <a:off x="570429" y="989000"/>
            <a:ext cx="1860010" cy="1569600"/>
            <a:chOff x="1126863" y="2013875"/>
            <a:chExt cx="1944600" cy="1569600"/>
          </a:xfrm>
        </p:grpSpPr>
        <p:sp>
          <p:nvSpPr>
            <p:cNvPr id="996" name="Google Shape;996;g33e8c4d7208_0_1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33e8c4d7208_0_123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8" name="Google Shape;998;g33e8c4d7208_0_123"/>
          <p:cNvGrpSpPr/>
          <p:nvPr/>
        </p:nvGrpSpPr>
        <p:grpSpPr>
          <a:xfrm>
            <a:off x="4102087" y="988998"/>
            <a:ext cx="2079832" cy="1569600"/>
            <a:chOff x="5015938" y="2013875"/>
            <a:chExt cx="3001200" cy="1569600"/>
          </a:xfrm>
        </p:grpSpPr>
        <p:sp>
          <p:nvSpPr>
            <p:cNvPr id="999" name="Google Shape;999;g33e8c4d7208_0_1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33e8c4d7208_0_123"/>
            <p:cNvSpPr txBox="1"/>
            <p:nvPr/>
          </p:nvSpPr>
          <p:spPr>
            <a:xfrm>
              <a:off x="5308020" y="2150877"/>
              <a:ext cx="2626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1" name="Google Shape;1001;g33e8c4d7208_0_123"/>
          <p:cNvGrpSpPr/>
          <p:nvPr/>
        </p:nvGrpSpPr>
        <p:grpSpPr>
          <a:xfrm>
            <a:off x="3684015" y="1676482"/>
            <a:ext cx="417703" cy="260379"/>
            <a:chOff x="4858109" y="2631368"/>
            <a:chExt cx="316442" cy="315000"/>
          </a:xfrm>
        </p:grpSpPr>
        <p:sp>
          <p:nvSpPr>
            <p:cNvPr id="1002" name="Google Shape;1002;g33e8c4d7208_0_1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33e8c4d7208_0_1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4" name="Google Shape;1004;g33e8c4d7208_0_123"/>
          <p:cNvGrpSpPr/>
          <p:nvPr/>
        </p:nvGrpSpPr>
        <p:grpSpPr>
          <a:xfrm>
            <a:off x="2295275" y="1655683"/>
            <a:ext cx="281911" cy="260366"/>
            <a:chOff x="3157188" y="909150"/>
            <a:chExt cx="470400" cy="470400"/>
          </a:xfrm>
        </p:grpSpPr>
        <p:sp>
          <p:nvSpPr>
            <p:cNvPr id="1005" name="Google Shape;1005;g33e8c4d7208_0_1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33e8c4d7208_0_1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07" name="Google Shape;1007;g33e8c4d7208_0_123"/>
          <p:cNvCxnSpPr/>
          <p:nvPr/>
        </p:nvCxnSpPr>
        <p:spPr>
          <a:xfrm>
            <a:off x="466765" y="2839175"/>
            <a:ext cx="29628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8" name="Google Shape;1008;g33e8c4d7208_0_123"/>
          <p:cNvCxnSpPr/>
          <p:nvPr/>
        </p:nvCxnSpPr>
        <p:spPr>
          <a:xfrm flipH="1" rot="10800000">
            <a:off x="4001541" y="2845450"/>
            <a:ext cx="22074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9" name="Google Shape;1009;g33e8c4d7208_0_123"/>
          <p:cNvCxnSpPr/>
          <p:nvPr/>
        </p:nvCxnSpPr>
        <p:spPr>
          <a:xfrm rot="10800000">
            <a:off x="475911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0" name="Google Shape;1010;g33e8c4d7208_0_123"/>
          <p:cNvCxnSpPr/>
          <p:nvPr/>
        </p:nvCxnSpPr>
        <p:spPr>
          <a:xfrm rot="10800000">
            <a:off x="3429675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1" name="Google Shape;1011;g33e8c4d7208_0_123"/>
          <p:cNvCxnSpPr/>
          <p:nvPr/>
        </p:nvCxnSpPr>
        <p:spPr>
          <a:xfrm rot="10800000">
            <a:off x="4001550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g33e8c4d7208_0_123"/>
          <p:cNvCxnSpPr/>
          <p:nvPr/>
        </p:nvCxnSpPr>
        <p:spPr>
          <a:xfrm rot="10800000">
            <a:off x="6209246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3" name="Google Shape;1013;g33e8c4d7208_0_123"/>
          <p:cNvSpPr txBox="1"/>
          <p:nvPr/>
        </p:nvSpPr>
        <p:spPr>
          <a:xfrm>
            <a:off x="4086325" y="2882125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Kalkulacka.cs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4" name="Google Shape;1014;g33e8c4d7208_0_123"/>
          <p:cNvSpPr txBox="1"/>
          <p:nvPr/>
        </p:nvSpPr>
        <p:spPr>
          <a:xfrm>
            <a:off x="1166503" y="2889488"/>
            <a:ext cx="18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5" name="Google Shape;1015;g33e8c4d7208_0_123"/>
          <p:cNvSpPr/>
          <p:nvPr/>
        </p:nvSpPr>
        <p:spPr>
          <a:xfrm>
            <a:off x="1303769" y="4350125"/>
            <a:ext cx="58167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Nepovinný úkol</a:t>
            </a:r>
            <a:b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Grafická kalkulačka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6" name="Google Shape;1016;g33e8c4d7208_0_123"/>
          <p:cNvCxnSpPr/>
          <p:nvPr/>
        </p:nvCxnSpPr>
        <p:spPr>
          <a:xfrm flipH="1" rot="10800000">
            <a:off x="393606" y="3516425"/>
            <a:ext cx="58722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g33e8c4d7208_0_123"/>
          <p:cNvCxnSpPr/>
          <p:nvPr/>
        </p:nvCxnSpPr>
        <p:spPr>
          <a:xfrm rot="10800000">
            <a:off x="386536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g33e8c4d7208_0_123"/>
          <p:cNvCxnSpPr/>
          <p:nvPr/>
        </p:nvCxnSpPr>
        <p:spPr>
          <a:xfrm rot="10800000">
            <a:off x="6268352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g33e8c4d7208_0_123"/>
          <p:cNvSpPr/>
          <p:nvPr/>
        </p:nvSpPr>
        <p:spPr>
          <a:xfrm>
            <a:off x="6658550" y="981900"/>
            <a:ext cx="1988400" cy="1569600"/>
          </a:xfrm>
          <a:prstGeom prst="roundRect">
            <a:avLst>
              <a:gd fmla="val 16667" name="adj"/>
            </a:avLst>
          </a:prstGeom>
          <a:solidFill>
            <a:srgbClr val="0942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0" name="Google Shape;1020;g33e8c4d7208_0_123"/>
          <p:cNvSpPr txBox="1"/>
          <p:nvPr/>
        </p:nvSpPr>
        <p:spPr>
          <a:xfrm>
            <a:off x="6731062" y="1146625"/>
            <a:ext cx="1872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cs-CZ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Window - GUI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cs-CZ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(grafické okno s tlačítky)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1" name="Google Shape;1021;g33e8c4d7208_0_123"/>
          <p:cNvCxnSpPr/>
          <p:nvPr/>
        </p:nvCxnSpPr>
        <p:spPr>
          <a:xfrm>
            <a:off x="234144" y="4324650"/>
            <a:ext cx="8523300" cy="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g33e8c4d7208_0_123"/>
          <p:cNvCxnSpPr/>
          <p:nvPr/>
        </p:nvCxnSpPr>
        <p:spPr>
          <a:xfrm rot="10800000">
            <a:off x="227075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g33e8c4d7208_0_123"/>
          <p:cNvCxnSpPr/>
          <p:nvPr/>
        </p:nvCxnSpPr>
        <p:spPr>
          <a:xfrm rot="10800000">
            <a:off x="8737384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4" name="Google Shape;1024;g33e8c4d7208_0_123"/>
          <p:cNvSpPr/>
          <p:nvPr/>
        </p:nvSpPr>
        <p:spPr>
          <a:xfrm>
            <a:off x="570425" y="3526075"/>
            <a:ext cx="5502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8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Kalkulačka </a:t>
            </a: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OOP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5" name="Google Shape;1025;g33e8c4d7208_0_123"/>
          <p:cNvSpPr txBox="1"/>
          <p:nvPr/>
        </p:nvSpPr>
        <p:spPr>
          <a:xfrm>
            <a:off x="6275000" y="2747475"/>
            <a:ext cx="27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KalkulackaWindow.cs</a:t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6" name="Google Shape;1026;g33e8c4d7208_0_123"/>
          <p:cNvSpPr/>
          <p:nvPr/>
        </p:nvSpPr>
        <p:spPr>
          <a:xfrm>
            <a:off x="4424125" y="1824525"/>
            <a:ext cx="1485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 Kalkulačka</a:t>
            </a:r>
            <a:endParaRPr b="0" i="0" sz="1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27" name="Google Shape;1027;g33e8c4d7208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862" y="1738025"/>
            <a:ext cx="1533775" cy="9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g33e8c4d7208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47" y="3326022"/>
            <a:ext cx="541752" cy="54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33e8c4d7208_0_123"/>
          <p:cNvSpPr txBox="1"/>
          <p:nvPr/>
        </p:nvSpPr>
        <p:spPr>
          <a:xfrm>
            <a:off x="7272800" y="3243213"/>
            <a:ext cx="141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WinForms</a:t>
            </a:r>
            <a:b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1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0" i="1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Lekce 11+12)</a:t>
            </a:r>
            <a:endParaRPr b="0" i="1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30" name="Google Shape;1030;g33e8c4d7208_0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1050" y="3153050"/>
            <a:ext cx="1533775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4177ddf504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9</a:t>
            </a:r>
            <a:endParaRPr/>
          </a:p>
        </p:txBody>
      </p:sp>
      <p:sp>
        <p:nvSpPr>
          <p:cNvPr id="1036" name="Google Shape;1036;g34177ddf504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KOLEKCE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4177ddf504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2" name="Google Shape;1042;g34177ddf504_0_1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Datová struktura, která může obsahovat více hodnot najednou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Každá hodnota má svůj unikátní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index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podle kterého ji lze v kolekci jednoznačně identifikovat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Kolekce je i objekt - obsahuje vlastnosti a metody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49581b9dd5_0_1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349581b9dd5_0_1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Seznam - List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4177ddf504_0_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54" name="Google Shape;1054;g34177ddf504_0_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List&lt;int&gt;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t&lt;string&gt;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... = seznam, anglicky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 sz="1800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seznam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 </a:t>
            </a:r>
            <a:r>
              <a:rPr b="1"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jednoho datového typu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hodnoty: 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{0}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{4, -1}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{“pes”, “člověk”, “321@”, “b”}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</a:t>
            </a:r>
            <a:r>
              <a:rPr lang="cs-CZ" sz="2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Count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počet prvků v </a:t>
            </a:r>
            <a:r>
              <a:rPr lang="cs-CZ"/>
              <a:t>listu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index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celé číslo, začíná vždy od nuly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tj. </a:t>
            </a:r>
            <a:r>
              <a:rPr lang="cs-CZ" sz="1500"/>
              <a:t>list s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i="1" lang="cs-CZ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prvky má indexy </a:t>
            </a:r>
            <a:r>
              <a:rPr b="1" i="1" lang="cs-CZ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až </a:t>
            </a:r>
            <a:r>
              <a:rPr b="1" i="1" lang="cs-CZ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n-1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index se ohraničuje hranatými závorkami, např. </a:t>
            </a:r>
            <a:r>
              <a:rPr lang="cs-CZ" sz="15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třetí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prvek pole s názvem </a:t>
            </a:r>
            <a:r>
              <a:rPr lang="cs-CZ" sz="1500">
                <a:solidFill>
                  <a:schemeClr val="accent4"/>
                </a:solidFill>
              </a:rPr>
              <a:t>list</a:t>
            </a:r>
            <a:r>
              <a:rPr lang="cs-CZ" sz="15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Cisel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značíme takto: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listCisel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br>
              <a:rPr lang="cs-CZ" sz="1500"/>
            </a:br>
            <a:r>
              <a:rPr b="1" lang="cs-CZ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POZOR</a:t>
            </a:r>
            <a:r>
              <a:rPr b="1" lang="cs-CZ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Počítáme od nuly! </a:t>
            </a:r>
            <a:r>
              <a:rPr lang="cs-CZ" sz="15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Prvním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prvkem je tak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Cisel[</a:t>
            </a:r>
            <a:r>
              <a:rPr b="1"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cs-CZ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!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4177ddf504_0_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0" name="Google Shape;1060;g34177ddf504_0_6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Vytvoření </a:t>
            </a:r>
            <a:r>
              <a:rPr lang="cs-CZ" sz="1600"/>
              <a:t>prázdného listu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List&lt;int&gt;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listCisel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 new List&lt;int&gt;();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Přiřazení hodnot do existujícího pole: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listCisel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.Add(3);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listCisel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.Add(0);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Vytvoření </a:t>
            </a:r>
            <a:r>
              <a:rPr lang="cs-CZ" sz="1600"/>
              <a:t>listu </a:t>
            </a: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rovnou s přiřazením hodnot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List&lt;int&gt;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listCisel2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= new List&lt;int&gt;()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{ 3, 0, 1, -30, 1000 };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ÚVOD DO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Mýty o programování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Proč se učit programovat?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pozice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 čem je programování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to funguje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hra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Nastavení prostředí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4177ddf504_0_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6" name="Google Shape;1066;g34177ddf504_0_65"/>
          <p:cNvSpPr txBox="1"/>
          <p:nvPr>
            <p:ph idx="1" type="body"/>
          </p:nvPr>
        </p:nvSpPr>
        <p:spPr>
          <a:xfrm>
            <a:off x="453200" y="1022400"/>
            <a:ext cx="8238300" cy="3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Výpis všech hodnot v </a:t>
            </a:r>
            <a:r>
              <a:rPr lang="cs-CZ"/>
              <a:t>listu</a:t>
            </a:r>
            <a:endParaRPr/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(int i = 0; i &lt;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listStringu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.Count; i++)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listStringu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[i]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foreach (string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in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listStringu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Console.WriteLine(s);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7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4177ddf504_0_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KOLEKCE </a:t>
            </a:r>
            <a:r>
              <a:rPr lang="cs-CZ">
                <a:solidFill>
                  <a:schemeClr val="accent1"/>
                </a:solidFill>
              </a:rPr>
              <a:t>List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72" name="Google Shape;1072;g34177ddf504_0_7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Hromadný zápis do </a:t>
            </a:r>
            <a:r>
              <a:rPr lang="cs-CZ"/>
              <a:t>listu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pomocí cyklu</a:t>
            </a:r>
            <a:endParaRPr/>
          </a:p>
          <a:p>
            <a:pPr indent="0" lvl="0" marL="228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List&lt;int&gt;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nasobkyDvojky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 new List&lt;int&gt;();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 (int i = 0; i &lt; 100; i++)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nasobkyDvojky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.Add(i * 2);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49581b9dd5_0_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349581b9dd5_0_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Pole - Arrays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49581b9dd5_0_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KOLEKCE Pole</a:t>
            </a:r>
            <a:endParaRPr/>
          </a:p>
        </p:txBody>
      </p:sp>
      <p:sp>
        <p:nvSpPr>
          <p:cNvPr id="1084" name="Google Shape;1084;g349581b9dd5_0_7"/>
          <p:cNvSpPr txBox="1"/>
          <p:nvPr/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Char char="•"/>
            </a:pPr>
            <a:r>
              <a:rPr b="1" lang="cs-CZ" sz="1800">
                <a:solidFill>
                  <a:srgbClr val="EB008B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b="1" lang="cs-CZ" sz="1800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[]</a:t>
            </a:r>
            <a:r>
              <a:rPr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cs-CZ" sz="1800">
                <a:solidFill>
                  <a:srgbClr val="EB008B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cs-CZ" sz="1800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[]</a:t>
            </a:r>
            <a:r>
              <a:rPr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... = tzv. pole, anglicky </a:t>
            </a:r>
            <a:r>
              <a:rPr b="1" lang="cs-CZ" sz="1800">
                <a:solidFill>
                  <a:srgbClr val="EB008B"/>
                </a:solidFill>
                <a:latin typeface="Open Sans"/>
                <a:ea typeface="Open Sans"/>
                <a:cs typeface="Open Sans"/>
                <a:sym typeface="Open Sans"/>
              </a:rPr>
              <a:t>array</a:t>
            </a:r>
            <a:endParaRPr b="1" sz="1800">
              <a:solidFill>
                <a:srgbClr val="EB008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Char char="•"/>
            </a:pPr>
            <a:r>
              <a:rPr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kolekce s definovaným počtem hodnot jednoho datového typu</a:t>
            </a:r>
            <a:endParaRPr sz="2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Char char="•"/>
            </a:pPr>
            <a:r>
              <a:rPr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hodnoty: </a:t>
            </a:r>
            <a:r>
              <a:rPr lang="cs-CZ" sz="1800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{0}</a:t>
            </a:r>
            <a:r>
              <a:rPr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cs-CZ" sz="1800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{4, -1}</a:t>
            </a:r>
            <a:r>
              <a:rPr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cs-CZ" sz="1800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{“pes”, “člověk”, “321@”, “b”}</a:t>
            </a:r>
            <a:endParaRPr sz="2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Char char="•"/>
            </a:pPr>
            <a:r>
              <a:rPr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vlastnost</a:t>
            </a:r>
            <a:r>
              <a:rPr lang="cs-CZ" sz="2400">
                <a:solidFill>
                  <a:srgbClr val="EB008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cs-CZ" sz="1800">
                <a:solidFill>
                  <a:srgbClr val="EB008B"/>
                </a:solidFill>
                <a:latin typeface="Open Sans"/>
                <a:ea typeface="Open Sans"/>
                <a:cs typeface="Open Sans"/>
                <a:sym typeface="Open Sans"/>
              </a:rPr>
              <a:t>Length</a:t>
            </a:r>
            <a:r>
              <a:rPr b="1"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 délka pole = počet prvků v poli</a:t>
            </a:r>
            <a:endParaRPr sz="2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b="1" lang="cs-CZ" sz="1800">
                <a:solidFill>
                  <a:srgbClr val="8CC63E"/>
                </a:solidFill>
                <a:latin typeface="Open Sans"/>
                <a:ea typeface="Open Sans"/>
                <a:cs typeface="Open Sans"/>
                <a:sym typeface="Open Sans"/>
              </a:rPr>
              <a:t>index</a:t>
            </a:r>
            <a:r>
              <a:rPr lang="cs-CZ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celé číslo, začíná vždy od nuly</a:t>
            </a:r>
            <a:endParaRPr sz="2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tj. pole délky </a:t>
            </a:r>
            <a:r>
              <a:rPr b="1" i="1"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má indexy </a:t>
            </a:r>
            <a:r>
              <a:rPr b="1" i="1"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až </a:t>
            </a:r>
            <a:r>
              <a:rPr b="1" i="1"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n-1</a:t>
            </a:r>
            <a:r>
              <a:rPr b="1"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Char char="•"/>
            </a:pPr>
            <a:r>
              <a:rPr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index se ohraničuje hranatými závorkami, např. </a:t>
            </a:r>
            <a:r>
              <a:rPr lang="cs-CZ" sz="1500">
                <a:solidFill>
                  <a:srgbClr val="8CC63E"/>
                </a:solidFill>
                <a:latin typeface="Open Sans"/>
                <a:ea typeface="Open Sans"/>
                <a:cs typeface="Open Sans"/>
                <a:sym typeface="Open Sans"/>
              </a:rPr>
              <a:t>třetí</a:t>
            </a:r>
            <a:r>
              <a:rPr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prvek pole s názvem </a:t>
            </a:r>
            <a:r>
              <a:rPr lang="cs-CZ" sz="1500">
                <a:solidFill>
                  <a:srgbClr val="8CC63E"/>
                </a:solidFill>
                <a:latin typeface="Open Sans"/>
                <a:ea typeface="Open Sans"/>
                <a:cs typeface="Open Sans"/>
                <a:sym typeface="Open Sans"/>
              </a:rPr>
              <a:t>poleCisel</a:t>
            </a:r>
            <a:r>
              <a:rPr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značíme takto: </a:t>
            </a:r>
            <a:r>
              <a:rPr lang="cs-CZ" sz="1500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poleCisel[</a:t>
            </a:r>
            <a:r>
              <a:rPr b="1" lang="cs-CZ" sz="1500">
                <a:solidFill>
                  <a:srgbClr val="8CC63E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cs-CZ" sz="1500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br>
              <a:rPr lang="cs-CZ" sz="1500">
                <a:latin typeface="Open Sans"/>
                <a:ea typeface="Open Sans"/>
                <a:cs typeface="Open Sans"/>
                <a:sym typeface="Open Sans"/>
              </a:rPr>
            </a:br>
            <a:r>
              <a:rPr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POZOR! Počítáme od nuly! </a:t>
            </a:r>
            <a:r>
              <a:rPr lang="cs-CZ" sz="15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500">
                <a:solidFill>
                  <a:srgbClr val="8CC63E"/>
                </a:solidFill>
                <a:latin typeface="Open Sans"/>
                <a:ea typeface="Open Sans"/>
                <a:cs typeface="Open Sans"/>
                <a:sym typeface="Open Sans"/>
              </a:rPr>
              <a:t>Prvním</a:t>
            </a:r>
            <a:r>
              <a:rPr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prvkem je tak </a:t>
            </a:r>
            <a:r>
              <a:rPr lang="cs-CZ" sz="1500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poleCisel[</a:t>
            </a:r>
            <a:r>
              <a:rPr b="1" lang="cs-CZ" sz="1500">
                <a:solidFill>
                  <a:srgbClr val="8CC63E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cs-CZ" sz="1500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r>
              <a:rPr lang="cs-CZ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49581b9dd5_0_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KOLEKCE</a:t>
            </a:r>
            <a:r>
              <a:rPr lang="cs-CZ"/>
              <a:t> </a:t>
            </a:r>
            <a:r>
              <a:rPr lang="cs-CZ"/>
              <a:t>Pole</a:t>
            </a:r>
            <a:endParaRPr/>
          </a:p>
        </p:txBody>
      </p:sp>
      <p:sp>
        <p:nvSpPr>
          <p:cNvPr id="1090" name="Google Shape;1090;g349581b9dd5_0_23"/>
          <p:cNvSpPr txBox="1"/>
          <p:nvPr/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Char char="•"/>
            </a:pPr>
            <a:r>
              <a:rPr lang="cs-CZ"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Vytvoření pole délky 5</a:t>
            </a:r>
            <a:endParaRPr sz="21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cs-CZ"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b="1" lang="cs-CZ" sz="16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 poleCisel = </a:t>
            </a:r>
            <a:r>
              <a:rPr b="1" lang="cs-CZ" sz="16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b="1"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[5]</a:t>
            </a:r>
            <a:r>
              <a:rPr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1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Char char="•"/>
            </a:pPr>
            <a:r>
              <a:rPr lang="cs-CZ"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Přiřazení hodnot do existujícího pole:</a:t>
            </a:r>
            <a:endParaRPr sz="21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cs-CZ"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poleCisel[0] = 3;</a:t>
            </a:r>
            <a:br>
              <a:rPr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	poleCisel[1] = 0;</a:t>
            </a:r>
            <a:endParaRPr sz="21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Char char="•"/>
            </a:pPr>
            <a:r>
              <a:rPr lang="cs-CZ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atd. až do indexu 4</a:t>
            </a:r>
            <a:endParaRPr sz="18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Light"/>
              <a:buChar char="•"/>
            </a:pPr>
            <a:r>
              <a:rPr lang="cs-CZ"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Vytvoření pole rovnou s přiřazením hodnot</a:t>
            </a:r>
            <a:endParaRPr sz="21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cs-CZ" sz="16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b="1" lang="cs-CZ" sz="16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[] poleCisel2 = </a:t>
            </a:r>
            <a:r>
              <a:rPr b="1" lang="cs-CZ" sz="16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b="1"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600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  <a:t>[] { 3, 0, 1, -30, 1000 };</a:t>
            </a:r>
            <a:endParaRPr sz="21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49581b9dd5_0_12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cs-CZ" sz="1600">
                <a:latin typeface="Open Sans"/>
                <a:ea typeface="Open Sans"/>
                <a:cs typeface="Open Sans"/>
                <a:sym typeface="Open Sans"/>
              </a:rPr>
              <a:t>🔒 Počet prvků je neměnný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cs-CZ" sz="1600">
                <a:latin typeface="Open Sans"/>
                <a:ea typeface="Open Sans"/>
                <a:cs typeface="Open Sans"/>
                <a:sym typeface="Open Sans"/>
              </a:rPr>
              <a:t>🚀 Potřebuješ výkon (rychlost/paměť)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cs-CZ" sz="1600">
                <a:latin typeface="Open Sans"/>
                <a:ea typeface="Open Sans"/>
                <a:cs typeface="Open Sans"/>
                <a:sym typeface="Open Sans"/>
              </a:rPr>
              <a:t>📏 Chceš vyjádřit pevnou velikost vstupu/výstupu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cs-CZ" sz="1600">
                <a:latin typeface="Open Sans"/>
                <a:ea typeface="Open Sans"/>
                <a:cs typeface="Open Sans"/>
                <a:sym typeface="Open Sans"/>
              </a:rPr>
              <a:t>🤝 Potřebuješ interoperabilitu s jinými systémy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cs-CZ" sz="1600">
                <a:latin typeface="Open Sans"/>
                <a:ea typeface="Open Sans"/>
                <a:cs typeface="Open Sans"/>
                <a:sym typeface="Open Sans"/>
              </a:rPr>
              <a:t>🧩 Pracuješ s vícerozměrnými strukturami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6" name="Google Shape;1096;g349581b9dd5_0_1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Kdy použít Array oproti List?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42abb87434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10</a:t>
            </a:r>
            <a:endParaRPr/>
          </a:p>
        </p:txBody>
      </p:sp>
      <p:sp>
        <p:nvSpPr>
          <p:cNvPr id="1102" name="Google Shape;1102;g342abb87434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Blazor - intro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42b715232b_0_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POVINNÝ ÚKOL - FLOW ODEVZDÁVÁNÍ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108" name="Google Shape;1108;g342b715232b_0_6"/>
          <p:cNvGrpSpPr/>
          <p:nvPr/>
        </p:nvGrpSpPr>
        <p:grpSpPr>
          <a:xfrm>
            <a:off x="5632317" y="1189775"/>
            <a:ext cx="3305700" cy="3271850"/>
            <a:chOff x="5632317" y="1189775"/>
            <a:chExt cx="3305700" cy="3271850"/>
          </a:xfrm>
        </p:grpSpPr>
        <p:sp>
          <p:nvSpPr>
            <p:cNvPr id="1109" name="Google Shape;1109;g342b715232b_0_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Kalkulačka </a:t>
              </a:r>
              <a:r>
                <a:rPr b="1" lang="cs-CZ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OOP </a:t>
              </a: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- Release</a:t>
              </a:r>
              <a:endParaRPr b="1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0" name="Google Shape;1110;g342b715232b_0_6"/>
            <p:cNvSpPr txBox="1"/>
            <p:nvPr/>
          </p:nvSpPr>
          <p:spPr>
            <a:xfrm>
              <a:off x="6167075" y="2057125"/>
              <a:ext cx="2524500" cy="24045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Prostor pro vychytání chyb a vylepšení programu a kódu.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Hezčí výstup do konzole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Vylepšení použití pro uživatele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Refactoring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jednoduchost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přehlednost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pojmenování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1" name="Google Shape;1111;g342b715232b_0_6"/>
          <p:cNvGrpSpPr/>
          <p:nvPr/>
        </p:nvGrpSpPr>
        <p:grpSpPr>
          <a:xfrm>
            <a:off x="0" y="1189989"/>
            <a:ext cx="3546900" cy="3271636"/>
            <a:chOff x="0" y="1189989"/>
            <a:chExt cx="3546900" cy="3271636"/>
          </a:xfrm>
        </p:grpSpPr>
        <p:sp>
          <p:nvSpPr>
            <p:cNvPr id="1112" name="Google Shape;1112;g342b715232b_0_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Kalkulačka </a:t>
              </a:r>
              <a:r>
                <a:rPr b="1" lang="cs-CZ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OOP</a:t>
              </a:r>
              <a:r>
                <a:rPr b="1" i="0" lang="cs-CZ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 Alpha</a:t>
              </a:r>
              <a:endParaRPr b="1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3" name="Google Shape;1113;g342b715232b_0_6"/>
            <p:cNvSpPr txBox="1"/>
            <p:nvPr/>
          </p:nvSpPr>
          <p:spPr>
            <a:xfrm>
              <a:off x="478675" y="2057125"/>
              <a:ext cx="2412900" cy="2404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Nástřel, tak abychom získali co nejdříve zpětnou vazbu.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Vyjasnění požadavků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Requirements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Design 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první nástřel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Logika může mít chyby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Proof of Concept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(jak si představuju, že by to mělo fungovat)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4" name="Google Shape;1114;g342b715232b_0_6"/>
          <p:cNvGrpSpPr/>
          <p:nvPr/>
        </p:nvGrpSpPr>
        <p:grpSpPr>
          <a:xfrm>
            <a:off x="2944204" y="1189775"/>
            <a:ext cx="3305700" cy="3271850"/>
            <a:chOff x="2944204" y="1189775"/>
            <a:chExt cx="3305700" cy="3271850"/>
          </a:xfrm>
        </p:grpSpPr>
        <p:sp>
          <p:nvSpPr>
            <p:cNvPr id="1115" name="Google Shape;1115;g342b715232b_0_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Kalkulačka </a:t>
              </a:r>
              <a:r>
                <a:rPr b="1" lang="cs-CZ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OOP </a:t>
              </a: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- Beta</a:t>
              </a:r>
              <a:endParaRPr b="1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6" name="Google Shape;1116;g342b715232b_0_6"/>
            <p:cNvSpPr txBox="1"/>
            <p:nvPr/>
          </p:nvSpPr>
          <p:spPr>
            <a:xfrm>
              <a:off x="3295525" y="2057125"/>
              <a:ext cx="2522100" cy="2404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Logika funguje, najdou se ještě nějaké chybičky.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Ověření funkčnosti (</a:t>
              </a: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Validace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Testování 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očekávaného chování programu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17" name="Google Shape;1117;g342b715232b_0_6"/>
          <p:cNvSpPr txBox="1"/>
          <p:nvPr/>
        </p:nvSpPr>
        <p:spPr>
          <a:xfrm>
            <a:off x="2098825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18.3</a:t>
            </a:r>
            <a:r>
              <a:rPr b="1" i="0" lang="cs-CZ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8" name="Google Shape;1118;g342b715232b_0_6"/>
          <p:cNvSpPr txBox="1"/>
          <p:nvPr/>
        </p:nvSpPr>
        <p:spPr>
          <a:xfrm>
            <a:off x="5037563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25.3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9" name="Google Shape;1119;g342b715232b_0_6"/>
          <p:cNvSpPr txBox="1"/>
          <p:nvPr/>
        </p:nvSpPr>
        <p:spPr>
          <a:xfrm>
            <a:off x="7835150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1.4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" name="Google Shape;1124;g34480220964_0_80"/>
          <p:cNvGrpSpPr/>
          <p:nvPr/>
        </p:nvGrpSpPr>
        <p:grpSpPr>
          <a:xfrm>
            <a:off x="2428775" y="988998"/>
            <a:ext cx="1347608" cy="1569600"/>
            <a:chOff x="3071457" y="2013875"/>
            <a:chExt cx="1944600" cy="1569600"/>
          </a:xfrm>
        </p:grpSpPr>
        <p:sp>
          <p:nvSpPr>
            <p:cNvPr id="1125" name="Google Shape;1125;g34480220964_0_80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34480220964_0_80"/>
            <p:cNvSpPr txBox="1"/>
            <p:nvPr/>
          </p:nvSpPr>
          <p:spPr>
            <a:xfrm>
              <a:off x="3153239" y="2147727"/>
              <a:ext cx="18153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7" name="Google Shape;1127;g34480220964_0_8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POVINNÝ ÚKOL - NEPOVINNÉ VYLEPŠENÍ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128" name="Google Shape;1128;g34480220964_0_80"/>
          <p:cNvGrpSpPr/>
          <p:nvPr/>
        </p:nvGrpSpPr>
        <p:grpSpPr>
          <a:xfrm>
            <a:off x="570429" y="989000"/>
            <a:ext cx="1860010" cy="1569600"/>
            <a:chOff x="1126863" y="2013875"/>
            <a:chExt cx="1944600" cy="1569600"/>
          </a:xfrm>
        </p:grpSpPr>
        <p:sp>
          <p:nvSpPr>
            <p:cNvPr id="1129" name="Google Shape;1129;g34480220964_0_80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34480220964_0_80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1" name="Google Shape;1131;g34480220964_0_80"/>
          <p:cNvGrpSpPr/>
          <p:nvPr/>
        </p:nvGrpSpPr>
        <p:grpSpPr>
          <a:xfrm>
            <a:off x="4102087" y="988998"/>
            <a:ext cx="2079832" cy="1569600"/>
            <a:chOff x="5015938" y="2013875"/>
            <a:chExt cx="3001200" cy="1569600"/>
          </a:xfrm>
        </p:grpSpPr>
        <p:sp>
          <p:nvSpPr>
            <p:cNvPr id="1132" name="Google Shape;1132;g34480220964_0_80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34480220964_0_80"/>
            <p:cNvSpPr txBox="1"/>
            <p:nvPr/>
          </p:nvSpPr>
          <p:spPr>
            <a:xfrm>
              <a:off x="5308020" y="2150877"/>
              <a:ext cx="2626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4" name="Google Shape;1134;g34480220964_0_80"/>
          <p:cNvGrpSpPr/>
          <p:nvPr/>
        </p:nvGrpSpPr>
        <p:grpSpPr>
          <a:xfrm>
            <a:off x="3684015" y="1676482"/>
            <a:ext cx="417703" cy="260379"/>
            <a:chOff x="4858109" y="2631368"/>
            <a:chExt cx="316442" cy="315000"/>
          </a:xfrm>
        </p:grpSpPr>
        <p:sp>
          <p:nvSpPr>
            <p:cNvPr id="1135" name="Google Shape;1135;g34480220964_0_80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34480220964_0_80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g34480220964_0_80"/>
          <p:cNvGrpSpPr/>
          <p:nvPr/>
        </p:nvGrpSpPr>
        <p:grpSpPr>
          <a:xfrm>
            <a:off x="2295275" y="1655683"/>
            <a:ext cx="281911" cy="260366"/>
            <a:chOff x="3157188" y="909150"/>
            <a:chExt cx="470400" cy="470400"/>
          </a:xfrm>
        </p:grpSpPr>
        <p:sp>
          <p:nvSpPr>
            <p:cNvPr id="1138" name="Google Shape;1138;g34480220964_0_80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34480220964_0_80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40" name="Google Shape;1140;g34480220964_0_80"/>
          <p:cNvCxnSpPr/>
          <p:nvPr/>
        </p:nvCxnSpPr>
        <p:spPr>
          <a:xfrm>
            <a:off x="466765" y="2839175"/>
            <a:ext cx="29628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1" name="Google Shape;1141;g34480220964_0_80"/>
          <p:cNvCxnSpPr/>
          <p:nvPr/>
        </p:nvCxnSpPr>
        <p:spPr>
          <a:xfrm flipH="1" rot="10800000">
            <a:off x="4001541" y="2845450"/>
            <a:ext cx="22074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2" name="Google Shape;1142;g34480220964_0_80"/>
          <p:cNvCxnSpPr/>
          <p:nvPr/>
        </p:nvCxnSpPr>
        <p:spPr>
          <a:xfrm rot="10800000">
            <a:off x="475911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3" name="Google Shape;1143;g34480220964_0_80"/>
          <p:cNvCxnSpPr/>
          <p:nvPr/>
        </p:nvCxnSpPr>
        <p:spPr>
          <a:xfrm rot="10800000">
            <a:off x="3429675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4" name="Google Shape;1144;g34480220964_0_80"/>
          <p:cNvCxnSpPr/>
          <p:nvPr/>
        </p:nvCxnSpPr>
        <p:spPr>
          <a:xfrm rot="10800000">
            <a:off x="4001550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5" name="Google Shape;1145;g34480220964_0_80"/>
          <p:cNvCxnSpPr/>
          <p:nvPr/>
        </p:nvCxnSpPr>
        <p:spPr>
          <a:xfrm rot="10800000">
            <a:off x="6209246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6" name="Google Shape;1146;g34480220964_0_80"/>
          <p:cNvSpPr txBox="1"/>
          <p:nvPr/>
        </p:nvSpPr>
        <p:spPr>
          <a:xfrm>
            <a:off x="4086325" y="2882125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Kalkulacka.cs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47" name="Google Shape;1147;g34480220964_0_80"/>
          <p:cNvSpPr txBox="1"/>
          <p:nvPr/>
        </p:nvSpPr>
        <p:spPr>
          <a:xfrm>
            <a:off x="1166503" y="2889488"/>
            <a:ext cx="18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48" name="Google Shape;1148;g34480220964_0_80"/>
          <p:cNvSpPr/>
          <p:nvPr/>
        </p:nvSpPr>
        <p:spPr>
          <a:xfrm>
            <a:off x="1303769" y="4350125"/>
            <a:ext cx="58167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Nepovinný úkol</a:t>
            </a:r>
            <a:b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Grafická kalkulačka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49" name="Google Shape;1149;g34480220964_0_80"/>
          <p:cNvCxnSpPr/>
          <p:nvPr/>
        </p:nvCxnSpPr>
        <p:spPr>
          <a:xfrm flipH="1" rot="10800000">
            <a:off x="393606" y="3516425"/>
            <a:ext cx="58722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0" name="Google Shape;1150;g34480220964_0_80"/>
          <p:cNvCxnSpPr/>
          <p:nvPr/>
        </p:nvCxnSpPr>
        <p:spPr>
          <a:xfrm rot="10800000">
            <a:off x="386536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1" name="Google Shape;1151;g34480220964_0_80"/>
          <p:cNvCxnSpPr/>
          <p:nvPr/>
        </p:nvCxnSpPr>
        <p:spPr>
          <a:xfrm rot="10800000">
            <a:off x="6268352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2" name="Google Shape;1152;g34480220964_0_80"/>
          <p:cNvSpPr/>
          <p:nvPr/>
        </p:nvSpPr>
        <p:spPr>
          <a:xfrm>
            <a:off x="6658550" y="981900"/>
            <a:ext cx="1988400" cy="1569600"/>
          </a:xfrm>
          <a:prstGeom prst="roundRect">
            <a:avLst>
              <a:gd fmla="val 16667" name="adj"/>
            </a:avLst>
          </a:prstGeom>
          <a:solidFill>
            <a:srgbClr val="0942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53" name="Google Shape;1153;g34480220964_0_80"/>
          <p:cNvSpPr txBox="1"/>
          <p:nvPr/>
        </p:nvSpPr>
        <p:spPr>
          <a:xfrm>
            <a:off x="6731062" y="1146625"/>
            <a:ext cx="1872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cs-CZ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Window - GUI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cs-CZ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(grafické okno s tlačítky)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4" name="Google Shape;1154;g34480220964_0_80"/>
          <p:cNvCxnSpPr/>
          <p:nvPr/>
        </p:nvCxnSpPr>
        <p:spPr>
          <a:xfrm>
            <a:off x="234144" y="4324650"/>
            <a:ext cx="8523300" cy="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5" name="Google Shape;1155;g34480220964_0_80"/>
          <p:cNvCxnSpPr/>
          <p:nvPr/>
        </p:nvCxnSpPr>
        <p:spPr>
          <a:xfrm rot="10800000">
            <a:off x="227075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6" name="Google Shape;1156;g34480220964_0_80"/>
          <p:cNvCxnSpPr/>
          <p:nvPr/>
        </p:nvCxnSpPr>
        <p:spPr>
          <a:xfrm rot="10800000">
            <a:off x="8737384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7" name="Google Shape;1157;g34480220964_0_80"/>
          <p:cNvSpPr/>
          <p:nvPr/>
        </p:nvSpPr>
        <p:spPr>
          <a:xfrm>
            <a:off x="570425" y="3526075"/>
            <a:ext cx="5502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8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Kalkulačka </a:t>
            </a: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OOP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58" name="Google Shape;1158;g34480220964_0_80"/>
          <p:cNvSpPr txBox="1"/>
          <p:nvPr/>
        </p:nvSpPr>
        <p:spPr>
          <a:xfrm>
            <a:off x="6275000" y="2747475"/>
            <a:ext cx="27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KalkulackaWindow.cs</a:t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9" name="Google Shape;1159;g34480220964_0_80"/>
          <p:cNvSpPr/>
          <p:nvPr/>
        </p:nvSpPr>
        <p:spPr>
          <a:xfrm>
            <a:off x="4424125" y="1824525"/>
            <a:ext cx="1485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 Kalkulačka</a:t>
            </a:r>
            <a:endParaRPr b="0" i="0" sz="1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60" name="Google Shape;1160;g34480220964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862" y="1738025"/>
            <a:ext cx="1533775" cy="9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g34480220964_0_80"/>
          <p:cNvSpPr/>
          <p:nvPr/>
        </p:nvSpPr>
        <p:spPr>
          <a:xfrm>
            <a:off x="269000" y="822225"/>
            <a:ext cx="6096000" cy="3372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62" name="Google Shape;1162;g34480220964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787" y="1452052"/>
            <a:ext cx="2112325" cy="21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g34480220964_0_80"/>
          <p:cNvSpPr txBox="1"/>
          <p:nvPr/>
        </p:nvSpPr>
        <p:spPr>
          <a:xfrm>
            <a:off x="7047575" y="3397475"/>
            <a:ext cx="183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Blazor</a:t>
            </a:r>
            <a:b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1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0" i="1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Lekce 10, 11</a:t>
            </a:r>
            <a:r>
              <a:rPr i="1"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b="0" i="1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12)</a:t>
            </a:r>
            <a:endParaRPr b="0" i="1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64" name="Google Shape;1164;g34480220964_0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3353" y="3243216"/>
            <a:ext cx="73890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491517fd34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10</a:t>
            </a:r>
            <a:endParaRPr/>
          </a:p>
        </p:txBody>
      </p:sp>
      <p:sp>
        <p:nvSpPr>
          <p:cNvPr id="1170" name="Google Shape;1170;g3491517fd34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Blazor - intro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453200" y="1022399"/>
            <a:ext cx="5133213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Ženy se na programování nehodí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 programováním se musí začít v mládí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mít vysokou školu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matematika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Programátoři jsou asociálové zavření někde ve sklepě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je jen o programování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58" y="2571750"/>
            <a:ext cx="2472842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5" name="Google Shape;1175;g34480220964_0_125"/>
          <p:cNvGrpSpPr/>
          <p:nvPr/>
        </p:nvGrpSpPr>
        <p:grpSpPr>
          <a:xfrm>
            <a:off x="2428775" y="988998"/>
            <a:ext cx="1347608" cy="1569600"/>
            <a:chOff x="3071457" y="2013875"/>
            <a:chExt cx="1944600" cy="1569600"/>
          </a:xfrm>
        </p:grpSpPr>
        <p:sp>
          <p:nvSpPr>
            <p:cNvPr id="1176" name="Google Shape;1176;g34480220964_0_125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34480220964_0_125"/>
            <p:cNvSpPr txBox="1"/>
            <p:nvPr/>
          </p:nvSpPr>
          <p:spPr>
            <a:xfrm>
              <a:off x="3153239" y="2147727"/>
              <a:ext cx="18153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8" name="Google Shape;1178;g34480220964_0_1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POVINNÝ ÚKOL - NEPOVINNÉ VYLEPŠENÍ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179" name="Google Shape;1179;g34480220964_0_125"/>
          <p:cNvGrpSpPr/>
          <p:nvPr/>
        </p:nvGrpSpPr>
        <p:grpSpPr>
          <a:xfrm>
            <a:off x="570429" y="989000"/>
            <a:ext cx="1860010" cy="1569600"/>
            <a:chOff x="1126863" y="2013875"/>
            <a:chExt cx="1944600" cy="1569600"/>
          </a:xfrm>
        </p:grpSpPr>
        <p:sp>
          <p:nvSpPr>
            <p:cNvPr id="1180" name="Google Shape;1180;g34480220964_0_125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34480220964_0_125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2" name="Google Shape;1182;g34480220964_0_125"/>
          <p:cNvGrpSpPr/>
          <p:nvPr/>
        </p:nvGrpSpPr>
        <p:grpSpPr>
          <a:xfrm>
            <a:off x="4102087" y="988998"/>
            <a:ext cx="2079832" cy="1569600"/>
            <a:chOff x="5015938" y="2013875"/>
            <a:chExt cx="3001200" cy="1569600"/>
          </a:xfrm>
        </p:grpSpPr>
        <p:sp>
          <p:nvSpPr>
            <p:cNvPr id="1183" name="Google Shape;1183;g34480220964_0_125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34480220964_0_125"/>
            <p:cNvSpPr txBox="1"/>
            <p:nvPr/>
          </p:nvSpPr>
          <p:spPr>
            <a:xfrm>
              <a:off x="5308020" y="2150877"/>
              <a:ext cx="2626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5" name="Google Shape;1185;g34480220964_0_125"/>
          <p:cNvGrpSpPr/>
          <p:nvPr/>
        </p:nvGrpSpPr>
        <p:grpSpPr>
          <a:xfrm>
            <a:off x="3684015" y="1676482"/>
            <a:ext cx="417703" cy="260379"/>
            <a:chOff x="4858109" y="2631368"/>
            <a:chExt cx="316442" cy="315000"/>
          </a:xfrm>
        </p:grpSpPr>
        <p:sp>
          <p:nvSpPr>
            <p:cNvPr id="1186" name="Google Shape;1186;g34480220964_0_12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34480220964_0_12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8" name="Google Shape;1188;g34480220964_0_125"/>
          <p:cNvGrpSpPr/>
          <p:nvPr/>
        </p:nvGrpSpPr>
        <p:grpSpPr>
          <a:xfrm>
            <a:off x="2295275" y="1655683"/>
            <a:ext cx="281911" cy="260366"/>
            <a:chOff x="3157188" y="909150"/>
            <a:chExt cx="470400" cy="470400"/>
          </a:xfrm>
        </p:grpSpPr>
        <p:sp>
          <p:nvSpPr>
            <p:cNvPr id="1189" name="Google Shape;1189;g34480220964_0_125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34480220964_0_125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91" name="Google Shape;1191;g34480220964_0_125"/>
          <p:cNvCxnSpPr/>
          <p:nvPr/>
        </p:nvCxnSpPr>
        <p:spPr>
          <a:xfrm>
            <a:off x="466765" y="2839175"/>
            <a:ext cx="29628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2" name="Google Shape;1192;g34480220964_0_125"/>
          <p:cNvCxnSpPr/>
          <p:nvPr/>
        </p:nvCxnSpPr>
        <p:spPr>
          <a:xfrm flipH="1" rot="10800000">
            <a:off x="4001541" y="2845450"/>
            <a:ext cx="22074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3" name="Google Shape;1193;g34480220964_0_125"/>
          <p:cNvCxnSpPr/>
          <p:nvPr/>
        </p:nvCxnSpPr>
        <p:spPr>
          <a:xfrm rot="10800000">
            <a:off x="475911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4" name="Google Shape;1194;g34480220964_0_125"/>
          <p:cNvCxnSpPr/>
          <p:nvPr/>
        </p:nvCxnSpPr>
        <p:spPr>
          <a:xfrm rot="10800000">
            <a:off x="3429675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5" name="Google Shape;1195;g34480220964_0_125"/>
          <p:cNvCxnSpPr/>
          <p:nvPr/>
        </p:nvCxnSpPr>
        <p:spPr>
          <a:xfrm rot="10800000">
            <a:off x="4001550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6" name="Google Shape;1196;g34480220964_0_125"/>
          <p:cNvCxnSpPr/>
          <p:nvPr/>
        </p:nvCxnSpPr>
        <p:spPr>
          <a:xfrm rot="10800000">
            <a:off x="6209246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7" name="Google Shape;1197;g34480220964_0_125"/>
          <p:cNvSpPr txBox="1"/>
          <p:nvPr/>
        </p:nvSpPr>
        <p:spPr>
          <a:xfrm>
            <a:off x="4086325" y="2882125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Kalkulacka.cs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98" name="Google Shape;1198;g34480220964_0_125"/>
          <p:cNvSpPr txBox="1"/>
          <p:nvPr/>
        </p:nvSpPr>
        <p:spPr>
          <a:xfrm>
            <a:off x="1166503" y="2889488"/>
            <a:ext cx="18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99" name="Google Shape;1199;g34480220964_0_125"/>
          <p:cNvSpPr/>
          <p:nvPr/>
        </p:nvSpPr>
        <p:spPr>
          <a:xfrm>
            <a:off x="1303769" y="4350125"/>
            <a:ext cx="58167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Nepovinný úkol</a:t>
            </a:r>
            <a:b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Grafická kalkulačka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00" name="Google Shape;1200;g34480220964_0_125"/>
          <p:cNvCxnSpPr/>
          <p:nvPr/>
        </p:nvCxnSpPr>
        <p:spPr>
          <a:xfrm flipH="1" rot="10800000">
            <a:off x="393606" y="3516425"/>
            <a:ext cx="58722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1" name="Google Shape;1201;g34480220964_0_125"/>
          <p:cNvCxnSpPr/>
          <p:nvPr/>
        </p:nvCxnSpPr>
        <p:spPr>
          <a:xfrm rot="10800000">
            <a:off x="386536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2" name="Google Shape;1202;g34480220964_0_125"/>
          <p:cNvCxnSpPr/>
          <p:nvPr/>
        </p:nvCxnSpPr>
        <p:spPr>
          <a:xfrm rot="10800000">
            <a:off x="6268352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3" name="Google Shape;1203;g34480220964_0_125"/>
          <p:cNvSpPr/>
          <p:nvPr/>
        </p:nvSpPr>
        <p:spPr>
          <a:xfrm>
            <a:off x="6658550" y="981900"/>
            <a:ext cx="1988400" cy="1569600"/>
          </a:xfrm>
          <a:prstGeom prst="roundRect">
            <a:avLst>
              <a:gd fmla="val 16667" name="adj"/>
            </a:avLst>
          </a:prstGeom>
          <a:solidFill>
            <a:srgbClr val="0942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4" name="Google Shape;1204;g34480220964_0_125"/>
          <p:cNvSpPr txBox="1"/>
          <p:nvPr/>
        </p:nvSpPr>
        <p:spPr>
          <a:xfrm>
            <a:off x="6731062" y="1146625"/>
            <a:ext cx="1872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cs-CZ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Window - GUI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cs-CZ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(grafické okno s tlačítky)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5" name="Google Shape;1205;g34480220964_0_125"/>
          <p:cNvCxnSpPr/>
          <p:nvPr/>
        </p:nvCxnSpPr>
        <p:spPr>
          <a:xfrm>
            <a:off x="234144" y="4324650"/>
            <a:ext cx="8523300" cy="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6" name="Google Shape;1206;g34480220964_0_125"/>
          <p:cNvCxnSpPr/>
          <p:nvPr/>
        </p:nvCxnSpPr>
        <p:spPr>
          <a:xfrm rot="10800000">
            <a:off x="227075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7" name="Google Shape;1207;g34480220964_0_125"/>
          <p:cNvCxnSpPr/>
          <p:nvPr/>
        </p:nvCxnSpPr>
        <p:spPr>
          <a:xfrm rot="10800000">
            <a:off x="8737384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8" name="Google Shape;1208;g34480220964_0_125"/>
          <p:cNvSpPr/>
          <p:nvPr/>
        </p:nvSpPr>
        <p:spPr>
          <a:xfrm>
            <a:off x="570425" y="3526075"/>
            <a:ext cx="5502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8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Kalkulačka </a:t>
            </a: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OOP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09" name="Google Shape;1209;g34480220964_0_125"/>
          <p:cNvSpPr txBox="1"/>
          <p:nvPr/>
        </p:nvSpPr>
        <p:spPr>
          <a:xfrm>
            <a:off x="6275000" y="2747475"/>
            <a:ext cx="27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KalkulackaWindow.cs</a:t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0" name="Google Shape;1210;g34480220964_0_125"/>
          <p:cNvSpPr/>
          <p:nvPr/>
        </p:nvSpPr>
        <p:spPr>
          <a:xfrm>
            <a:off x="4424125" y="1824525"/>
            <a:ext cx="1485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 Kalkulačka</a:t>
            </a:r>
            <a:endParaRPr b="0" i="0" sz="1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11" name="Google Shape;1211;g34480220964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862" y="1738025"/>
            <a:ext cx="1533775" cy="9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g34480220964_0_125"/>
          <p:cNvSpPr txBox="1"/>
          <p:nvPr/>
        </p:nvSpPr>
        <p:spPr>
          <a:xfrm>
            <a:off x="7047575" y="3397475"/>
            <a:ext cx="17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Blazor</a:t>
            </a:r>
            <a:b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1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0" i="1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Lekce 10, 11</a:t>
            </a:r>
            <a:r>
              <a:rPr i="1"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b="0" i="1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12)</a:t>
            </a:r>
            <a:endParaRPr b="0" i="1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13" name="Google Shape;1213;g34480220964_0_125"/>
          <p:cNvSpPr/>
          <p:nvPr/>
        </p:nvSpPr>
        <p:spPr>
          <a:xfrm>
            <a:off x="269000" y="822225"/>
            <a:ext cx="6096000" cy="3372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14" name="Google Shape;1214;g34480220964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787" y="1452052"/>
            <a:ext cx="2112325" cy="21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g34480220964_0_125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227075" y="751850"/>
            <a:ext cx="6200402" cy="35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g34480220964_0_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3353" y="3243216"/>
            <a:ext cx="738900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342abb87434_0_4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pic>
        <p:nvPicPr>
          <p:cNvPr descr=".NET 6" id="1222" name="Google Shape;1222;g342abb87434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23" name="Google Shape;1223;g342abb87434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993" y="812568"/>
            <a:ext cx="3852201" cy="21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42abb87434_0_7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Co je to ASP.NET Core?</a:t>
            </a:r>
            <a:endParaRPr/>
          </a:p>
        </p:txBody>
      </p:sp>
      <p:pic>
        <p:nvPicPr>
          <p:cNvPr id="1229" name="Google Shape;1229;g342abb87434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200" y="2719050"/>
            <a:ext cx="2163575" cy="10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g342abb87434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75" y="2697550"/>
            <a:ext cx="2163575" cy="10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g342abb87434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875" y="1433375"/>
            <a:ext cx="2163575" cy="10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g342abb87434_0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0200" y="815125"/>
            <a:ext cx="2163575" cy="10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g342abb87434_0_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0188" y="3377350"/>
            <a:ext cx="2163575" cy="10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g342abb87434_0_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4300" y="1433375"/>
            <a:ext cx="2163575" cy="10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g342abb87434_0_79"/>
          <p:cNvSpPr/>
          <p:nvPr/>
        </p:nvSpPr>
        <p:spPr>
          <a:xfrm>
            <a:off x="3654200" y="2373325"/>
            <a:ext cx="1836300" cy="72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ASP.NET Core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6" name="Google Shape;1236;g342abb87434_0_79"/>
          <p:cNvSpPr txBox="1"/>
          <p:nvPr/>
        </p:nvSpPr>
        <p:spPr>
          <a:xfrm>
            <a:off x="1293750" y="2191050"/>
            <a:ext cx="1571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Open source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37" name="Google Shape;1237;g342abb87434_0_79"/>
          <p:cNvSpPr txBox="1"/>
          <p:nvPr/>
        </p:nvSpPr>
        <p:spPr>
          <a:xfrm>
            <a:off x="3786800" y="1639000"/>
            <a:ext cx="1571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Vícero jazyků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38" name="Google Shape;1238;g342abb87434_0_79"/>
          <p:cNvSpPr txBox="1"/>
          <p:nvPr/>
        </p:nvSpPr>
        <p:spPr>
          <a:xfrm>
            <a:off x="6270538" y="2267250"/>
            <a:ext cx="1571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Nástroje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39" name="Google Shape;1239;g342abb87434_0_79"/>
          <p:cNvSpPr txBox="1"/>
          <p:nvPr/>
        </p:nvSpPr>
        <p:spPr>
          <a:xfrm>
            <a:off x="6293625" y="3659200"/>
            <a:ext cx="1571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Knihovny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40" name="Google Shape;1240;g342abb87434_0_79"/>
          <p:cNvSpPr txBox="1"/>
          <p:nvPr/>
        </p:nvSpPr>
        <p:spPr>
          <a:xfrm>
            <a:off x="3591727" y="4268550"/>
            <a:ext cx="19605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Flexibilní deployment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41" name="Google Shape;1241;g342abb87434_0_79"/>
          <p:cNvSpPr txBox="1"/>
          <p:nvPr/>
        </p:nvSpPr>
        <p:spPr>
          <a:xfrm>
            <a:off x="1293738" y="3615300"/>
            <a:ext cx="1571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Multiplatformní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242" name="Google Shape;1242;g342abb87434_0_79"/>
          <p:cNvCxnSpPr/>
          <p:nvPr/>
        </p:nvCxnSpPr>
        <p:spPr>
          <a:xfrm flipH="1" rot="10800000">
            <a:off x="5708450" y="2157000"/>
            <a:ext cx="540300" cy="1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3" name="Google Shape;1243;g342abb87434_0_79"/>
          <p:cNvCxnSpPr/>
          <p:nvPr/>
        </p:nvCxnSpPr>
        <p:spPr>
          <a:xfrm>
            <a:off x="5708450" y="3148825"/>
            <a:ext cx="540000" cy="2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4" name="Google Shape;1244;g342abb87434_0_79"/>
          <p:cNvCxnSpPr/>
          <p:nvPr/>
        </p:nvCxnSpPr>
        <p:spPr>
          <a:xfrm flipH="1">
            <a:off x="4574138" y="3148825"/>
            <a:ext cx="300" cy="2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5" name="Google Shape;1245;g342abb87434_0_79"/>
          <p:cNvCxnSpPr/>
          <p:nvPr/>
        </p:nvCxnSpPr>
        <p:spPr>
          <a:xfrm flipH="1">
            <a:off x="2910025" y="3109525"/>
            <a:ext cx="530100" cy="1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6" name="Google Shape;1246;g342abb87434_0_79"/>
          <p:cNvCxnSpPr/>
          <p:nvPr/>
        </p:nvCxnSpPr>
        <p:spPr>
          <a:xfrm rot="10800000">
            <a:off x="2939350" y="2097925"/>
            <a:ext cx="510600" cy="2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7" name="Google Shape;1247;g342abb87434_0_79"/>
          <p:cNvCxnSpPr/>
          <p:nvPr/>
        </p:nvCxnSpPr>
        <p:spPr>
          <a:xfrm flipH="1" rot="10800000">
            <a:off x="4579061" y="2003850"/>
            <a:ext cx="300" cy="2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42abb87434_0_1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Co se dá s ASP.NET Core vytvořit?</a:t>
            </a:r>
            <a:endParaRPr/>
          </a:p>
        </p:txBody>
      </p:sp>
      <p:sp>
        <p:nvSpPr>
          <p:cNvPr id="1253" name="Google Shape;1253;g342abb87434_0_134"/>
          <p:cNvSpPr/>
          <p:nvPr/>
        </p:nvSpPr>
        <p:spPr>
          <a:xfrm>
            <a:off x="2452638" y="2571750"/>
            <a:ext cx="1928400" cy="19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Client Rendered</a:t>
            </a:r>
            <a:b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(Single Page App)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4" name="Google Shape;1254;g342abb87434_0_134"/>
          <p:cNvSpPr/>
          <p:nvPr/>
        </p:nvSpPr>
        <p:spPr>
          <a:xfrm>
            <a:off x="453200" y="2571600"/>
            <a:ext cx="1928400" cy="19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Server Rendered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5" name="Google Shape;1255;g342abb87434_0_134"/>
          <p:cNvSpPr/>
          <p:nvPr/>
        </p:nvSpPr>
        <p:spPr>
          <a:xfrm>
            <a:off x="4572000" y="2571750"/>
            <a:ext cx="4119600" cy="19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Services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g342abb87434_0_134"/>
          <p:cNvSpPr/>
          <p:nvPr/>
        </p:nvSpPr>
        <p:spPr>
          <a:xfrm>
            <a:off x="523900" y="3260150"/>
            <a:ext cx="822000" cy="771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MVC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7" name="Google Shape;1257;g342abb87434_0_134"/>
          <p:cNvSpPr/>
          <p:nvPr/>
        </p:nvSpPr>
        <p:spPr>
          <a:xfrm>
            <a:off x="1439700" y="3260150"/>
            <a:ext cx="822000" cy="77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Razor Pages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58" name="Google Shape;1258;g342abb87434_0_134"/>
          <p:cNvSpPr/>
          <p:nvPr/>
        </p:nvSpPr>
        <p:spPr>
          <a:xfrm>
            <a:off x="2952213" y="3260300"/>
            <a:ext cx="822000" cy="77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Blazor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9" name="Google Shape;1259;g342abb87434_0_134"/>
          <p:cNvSpPr/>
          <p:nvPr/>
        </p:nvSpPr>
        <p:spPr>
          <a:xfrm>
            <a:off x="4690300" y="2926250"/>
            <a:ext cx="2085900" cy="1439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Web APIs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60" name="Google Shape;1260;g342abb87434_0_134"/>
          <p:cNvSpPr/>
          <p:nvPr/>
        </p:nvSpPr>
        <p:spPr>
          <a:xfrm>
            <a:off x="6896175" y="2926250"/>
            <a:ext cx="822000" cy="77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SignalR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61" name="Google Shape;1261;g342abb87434_0_134"/>
          <p:cNvSpPr/>
          <p:nvPr/>
        </p:nvSpPr>
        <p:spPr>
          <a:xfrm>
            <a:off x="7796725" y="2926250"/>
            <a:ext cx="822000" cy="77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gRPC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62" name="Google Shape;1262;g342abb87434_0_134"/>
          <p:cNvSpPr/>
          <p:nvPr/>
        </p:nvSpPr>
        <p:spPr>
          <a:xfrm>
            <a:off x="7340125" y="3768575"/>
            <a:ext cx="822000" cy="654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Workers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63" name="Google Shape;1263;g342abb87434_0_134"/>
          <p:cNvSpPr/>
          <p:nvPr/>
        </p:nvSpPr>
        <p:spPr>
          <a:xfrm>
            <a:off x="4825550" y="3260300"/>
            <a:ext cx="897600" cy="77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  <a:br>
              <a:rPr b="1" lang="cs-CZ" sz="11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based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4" name="Google Shape;1264;g342abb87434_0_134"/>
          <p:cNvSpPr/>
          <p:nvPr/>
        </p:nvSpPr>
        <p:spPr>
          <a:xfrm>
            <a:off x="5819400" y="3260300"/>
            <a:ext cx="822000" cy="77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Minimal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65" name="Google Shape;1265;g342abb87434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300" y="839850"/>
            <a:ext cx="3229625" cy="1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g342abb87434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825" y="862963"/>
            <a:ext cx="2882349" cy="14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342abb87434_0_134"/>
          <p:cNvSpPr txBox="1"/>
          <p:nvPr/>
        </p:nvSpPr>
        <p:spPr>
          <a:xfrm>
            <a:off x="1225950" y="2103000"/>
            <a:ext cx="2882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 UI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8" name="Google Shape;1268;g342abb87434_0_134"/>
          <p:cNvSpPr txBox="1"/>
          <p:nvPr/>
        </p:nvSpPr>
        <p:spPr>
          <a:xfrm>
            <a:off x="5284350" y="2144400"/>
            <a:ext cx="322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Backend Services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9" name="Google Shape;1269;g342abb87434_0_134"/>
          <p:cNvSpPr/>
          <p:nvPr/>
        </p:nvSpPr>
        <p:spPr>
          <a:xfrm>
            <a:off x="5296750" y="3859375"/>
            <a:ext cx="873000" cy="4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C#3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0" name="Google Shape;1270;g342abb87434_0_134"/>
          <p:cNvSpPr/>
          <p:nvPr/>
        </p:nvSpPr>
        <p:spPr>
          <a:xfrm>
            <a:off x="980900" y="3892175"/>
            <a:ext cx="873000" cy="4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C#3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1" name="Google Shape;1271;g342abb87434_0_134"/>
          <p:cNvSpPr/>
          <p:nvPr/>
        </p:nvSpPr>
        <p:spPr>
          <a:xfrm>
            <a:off x="2776450" y="3892175"/>
            <a:ext cx="1266900" cy="4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C#1 - GUI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42abb87434_0_18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Co se dá s ASP.NET Core vytvořit?</a:t>
            </a:r>
            <a:endParaRPr/>
          </a:p>
        </p:txBody>
      </p:sp>
      <p:sp>
        <p:nvSpPr>
          <p:cNvPr id="1277" name="Google Shape;1277;g342abb87434_0_186"/>
          <p:cNvSpPr/>
          <p:nvPr/>
        </p:nvSpPr>
        <p:spPr>
          <a:xfrm>
            <a:off x="2452638" y="2571750"/>
            <a:ext cx="1928400" cy="19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Client Rendered</a:t>
            </a:r>
            <a:b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(Single Page App)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8" name="Google Shape;1278;g342abb87434_0_186"/>
          <p:cNvSpPr/>
          <p:nvPr/>
        </p:nvSpPr>
        <p:spPr>
          <a:xfrm>
            <a:off x="453200" y="2571600"/>
            <a:ext cx="1928400" cy="19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Server Rendered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9" name="Google Shape;1279;g342abb87434_0_186"/>
          <p:cNvSpPr/>
          <p:nvPr/>
        </p:nvSpPr>
        <p:spPr>
          <a:xfrm>
            <a:off x="4572000" y="2571750"/>
            <a:ext cx="4119600" cy="192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Services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0" name="Google Shape;1280;g342abb87434_0_186"/>
          <p:cNvSpPr/>
          <p:nvPr/>
        </p:nvSpPr>
        <p:spPr>
          <a:xfrm>
            <a:off x="523900" y="3260150"/>
            <a:ext cx="822000" cy="771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MVC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1" name="Google Shape;1281;g342abb87434_0_186"/>
          <p:cNvSpPr/>
          <p:nvPr/>
        </p:nvSpPr>
        <p:spPr>
          <a:xfrm>
            <a:off x="1439700" y="3260150"/>
            <a:ext cx="822000" cy="771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Razor Pages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82" name="Google Shape;1282;g342abb87434_0_186"/>
          <p:cNvSpPr/>
          <p:nvPr/>
        </p:nvSpPr>
        <p:spPr>
          <a:xfrm>
            <a:off x="2952213" y="3260300"/>
            <a:ext cx="822000" cy="77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Blazor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3" name="Google Shape;1283;g342abb87434_0_186"/>
          <p:cNvSpPr/>
          <p:nvPr/>
        </p:nvSpPr>
        <p:spPr>
          <a:xfrm>
            <a:off x="4690300" y="2926250"/>
            <a:ext cx="2085900" cy="1439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Web APIs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84" name="Google Shape;1284;g342abb87434_0_186"/>
          <p:cNvSpPr/>
          <p:nvPr/>
        </p:nvSpPr>
        <p:spPr>
          <a:xfrm>
            <a:off x="6896175" y="2926250"/>
            <a:ext cx="822000" cy="77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SignalR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85" name="Google Shape;1285;g342abb87434_0_186"/>
          <p:cNvSpPr/>
          <p:nvPr/>
        </p:nvSpPr>
        <p:spPr>
          <a:xfrm>
            <a:off x="7796725" y="2926250"/>
            <a:ext cx="822000" cy="77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gRPC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86" name="Google Shape;1286;g342abb87434_0_186"/>
          <p:cNvSpPr/>
          <p:nvPr/>
        </p:nvSpPr>
        <p:spPr>
          <a:xfrm>
            <a:off x="7340125" y="3768575"/>
            <a:ext cx="822000" cy="654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Workers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87" name="Google Shape;1287;g342abb87434_0_186"/>
          <p:cNvSpPr/>
          <p:nvPr/>
        </p:nvSpPr>
        <p:spPr>
          <a:xfrm>
            <a:off x="4825550" y="3260300"/>
            <a:ext cx="897600" cy="771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  <a:br>
              <a:rPr b="1" lang="cs-CZ" sz="11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based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8" name="Google Shape;1288;g342abb87434_0_186"/>
          <p:cNvSpPr/>
          <p:nvPr/>
        </p:nvSpPr>
        <p:spPr>
          <a:xfrm>
            <a:off x="5819400" y="3260300"/>
            <a:ext cx="822000" cy="771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Minimal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89" name="Google Shape;1289;g342abb87434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300" y="839850"/>
            <a:ext cx="3229625" cy="1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g342abb87434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825" y="862963"/>
            <a:ext cx="2882349" cy="14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g342abb87434_0_186"/>
          <p:cNvSpPr txBox="1"/>
          <p:nvPr/>
        </p:nvSpPr>
        <p:spPr>
          <a:xfrm>
            <a:off x="1225950" y="2103000"/>
            <a:ext cx="2882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 UI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2" name="Google Shape;1292;g342abb87434_0_186"/>
          <p:cNvSpPr txBox="1"/>
          <p:nvPr/>
        </p:nvSpPr>
        <p:spPr>
          <a:xfrm>
            <a:off x="5284350" y="2144400"/>
            <a:ext cx="32295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Backend Services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3" name="Google Shape;1293;g342abb87434_0_186"/>
          <p:cNvSpPr/>
          <p:nvPr/>
        </p:nvSpPr>
        <p:spPr>
          <a:xfrm>
            <a:off x="2776450" y="3892175"/>
            <a:ext cx="1266900" cy="4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C#1 - GUI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4" name="Google Shape;1294;g342abb87434_0_186"/>
          <p:cNvSpPr/>
          <p:nvPr/>
        </p:nvSpPr>
        <p:spPr>
          <a:xfrm>
            <a:off x="980900" y="3892175"/>
            <a:ext cx="873000" cy="4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C#3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5" name="Google Shape;1295;g342abb87434_0_186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287474" y="2522525"/>
            <a:ext cx="2138575" cy="22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g342abb87434_0_186"/>
          <p:cNvSpPr/>
          <p:nvPr/>
        </p:nvSpPr>
        <p:spPr>
          <a:xfrm>
            <a:off x="5296750" y="3859375"/>
            <a:ext cx="873000" cy="4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C#3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7" name="Google Shape;1297;g342abb87434_0_186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4555863" y="839850"/>
            <a:ext cx="4151876" cy="36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42b715232b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Hello World v Blazoru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431294ab6a_0_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HTML syntax</a:t>
            </a:r>
            <a:endParaRPr/>
          </a:p>
        </p:txBody>
      </p:sp>
      <p:pic>
        <p:nvPicPr>
          <p:cNvPr id="1308" name="Google Shape;1308;g3431294ab6a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350" y="1730975"/>
            <a:ext cx="8382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4480220964_0_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&lt;h1&gt;</a:t>
            </a:r>
            <a:r>
              <a:rPr lang="cs-CZ" sz="2000"/>
              <a:t>Titulek</a:t>
            </a: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&lt;/h1&gt;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&lt;p&gt;</a:t>
            </a:r>
            <a:r>
              <a:rPr lang="cs-CZ" sz="2000"/>
              <a:t>Paragraf</a:t>
            </a: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&lt;/p&gt;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&lt;br&gt;</a:t>
            </a:r>
            <a:r>
              <a:rPr lang="cs-CZ" sz="2000"/>
              <a:t> - Nový řádek</a:t>
            </a:r>
            <a:endParaRPr sz="2000"/>
          </a:p>
        </p:txBody>
      </p:sp>
      <p:sp>
        <p:nvSpPr>
          <p:cNvPr id="1314" name="Google Shape;1314;g3448022096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Základní HTML tagy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g342abb87434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5838" y="455588"/>
            <a:ext cx="4232326" cy="423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4480220964_0_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b="1" lang="cs-CZ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@page</a:t>
            </a: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2000"/>
              <a:t>“/relativniCestaKeStrance”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b="1" lang="cs-CZ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@code</a:t>
            </a:r>
            <a:br>
              <a:rPr b="1" lang="cs-CZ" sz="20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{</a:t>
            </a:r>
            <a:br>
              <a:rPr b="1" lang="cs-CZ" sz="20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cs-CZ" sz="2000">
                <a:latin typeface="Open Sans"/>
                <a:ea typeface="Open Sans"/>
                <a:cs typeface="Open Sans"/>
                <a:sym typeface="Open Sans"/>
              </a:rPr>
              <a:t>zde píšeme vlastní C# kód, jak jsme zvyklí</a:t>
            </a:r>
            <a:br>
              <a:rPr b="1" lang="cs-CZ" sz="20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}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b="1" lang="cs-CZ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@</a:t>
            </a:r>
            <a:r>
              <a:rPr lang="cs-CZ" sz="2000">
                <a:latin typeface="Open Sans"/>
                <a:ea typeface="Open Sans"/>
                <a:cs typeface="Open Sans"/>
                <a:sym typeface="Open Sans"/>
              </a:rPr>
              <a:t>nazevPromenne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1" lang="cs-CZ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@if</a:t>
            </a: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cs-CZ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@for</a:t>
            </a: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cs-CZ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@foreach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5" name="Google Shape;1325;g34480220964_0_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Základní Razor syntax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b00e01ff_0_0"/>
          <p:cNvSpPr txBox="1"/>
          <p:nvPr>
            <p:ph type="title"/>
          </p:nvPr>
        </p:nvSpPr>
        <p:spPr>
          <a:xfrm>
            <a:off x="543525" y="3340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g28eb00e01ff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Chart, line chart&#10;&#10;Description automatically generated" id="132" name="Google Shape;132;g28eb00e0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9" y="247089"/>
            <a:ext cx="6703374" cy="464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431294ab6a_0_6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cs-CZ" sz="2600"/>
              <a:t>&lt;button&gt;</a:t>
            </a:r>
            <a:endParaRPr sz="26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cs-CZ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@onclick</a:t>
            </a:r>
            <a:r>
              <a:rPr b="1" lang="cs-CZ" sz="2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1" lang="cs-CZ" sz="2000">
                <a:highlight>
                  <a:schemeClr val="accent5"/>
                </a:highlight>
                <a:latin typeface="Open Sans"/>
                <a:ea typeface="Open Sans"/>
                <a:cs typeface="Open Sans"/>
                <a:sym typeface="Open Sans"/>
              </a:rPr>
              <a:t>”() =&gt; MetodaCoSeMaZavolatPoKliknuti()”</a:t>
            </a:r>
            <a:endParaRPr sz="2600"/>
          </a:p>
        </p:txBody>
      </p:sp>
      <p:sp>
        <p:nvSpPr>
          <p:cNvPr id="1331" name="Google Shape;1331;g3431294ab6a_0_6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Tlačítka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42abb87434_0_208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EVENTY</a:t>
            </a:r>
            <a:endParaRPr/>
          </a:p>
        </p:txBody>
      </p:sp>
      <p:sp>
        <p:nvSpPr>
          <p:cNvPr id="1337" name="Google Shape;1337;g342abb87434_0_208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jen velmi zjednodušeně ;)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g342b715232b_0_27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286000" y="151182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g342b715232b_0_27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 rot="-1393306">
            <a:off x="2286000" y="714650"/>
            <a:ext cx="4572000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4" name="Google Shape;1344;g342b715232b_0_27"/>
          <p:cNvCxnSpPr/>
          <p:nvPr/>
        </p:nvCxnSpPr>
        <p:spPr>
          <a:xfrm>
            <a:off x="2562900" y="2256675"/>
            <a:ext cx="3033600" cy="765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s pressing a doorbell and the words ring ring are visible (poskytuje Tenor)" id="1349" name="Google Shape;1349;g342b715232b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00" y="1747278"/>
            <a:ext cx="2932800" cy="16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g342b715232b_0_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Nikdo není doma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pray bottle sits next to a white door in a bathroom (poskytuje Tenor)" id="1355" name="Google Shape;1355;g342b715232b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651" y="1070361"/>
            <a:ext cx="1759125" cy="1759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kittens playing with each other on a tile floor (poskytuje Tenor)" id="1356" name="Google Shape;1356;g342b715232b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650" y="2923614"/>
            <a:ext cx="1759125" cy="175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t laying on a table next to a piece of cake (poskytuje Tenor)" id="1357" name="Google Shape;1357;g342b715232b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7275" y="1302651"/>
            <a:ext cx="1759125" cy="3151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is pressing a doorbell and the words ring ring are visible (poskytuje Tenor)" id="1358" name="Google Shape;1358;g342b715232b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200" y="1747278"/>
            <a:ext cx="2932800" cy="16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g342b715232b_0_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Doma se k</a:t>
            </a:r>
            <a:r>
              <a:rPr lang="cs-CZ">
                <a:solidFill>
                  <a:schemeClr val="dk2"/>
                </a:solidFill>
              </a:rPr>
              <a:t>oná narozeninová oslava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42abb87434_0_217"/>
          <p:cNvSpPr/>
          <p:nvPr/>
        </p:nvSpPr>
        <p:spPr>
          <a:xfrm>
            <a:off x="2200050" y="2084850"/>
            <a:ext cx="2031900" cy="508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Event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5" name="Google Shape;1365;g342abb87434_0_217"/>
          <p:cNvSpPr/>
          <p:nvPr/>
        </p:nvSpPr>
        <p:spPr>
          <a:xfrm>
            <a:off x="5795675" y="2084850"/>
            <a:ext cx="1319400" cy="508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Subscriber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6" name="Google Shape;1366;g342abb87434_0_217"/>
          <p:cNvSpPr/>
          <p:nvPr/>
        </p:nvSpPr>
        <p:spPr>
          <a:xfrm>
            <a:off x="5795675" y="2724900"/>
            <a:ext cx="1319400" cy="508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Subscriber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67" name="Google Shape;1367;g342abb87434_0_217"/>
          <p:cNvCxnSpPr>
            <a:endCxn id="1365" idx="1"/>
          </p:cNvCxnSpPr>
          <p:nvPr/>
        </p:nvCxnSpPr>
        <p:spPr>
          <a:xfrm flipH="1" rot="10800000">
            <a:off x="4244675" y="2339250"/>
            <a:ext cx="15510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g342abb87434_0_217"/>
          <p:cNvCxnSpPr>
            <a:stCxn id="1364" idx="3"/>
            <a:endCxn id="1366" idx="1"/>
          </p:cNvCxnSpPr>
          <p:nvPr/>
        </p:nvCxnSpPr>
        <p:spPr>
          <a:xfrm>
            <a:off x="4231950" y="2339250"/>
            <a:ext cx="1563600" cy="6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g342abb87434_0_217"/>
          <p:cNvCxnSpPr>
            <a:stCxn id="1364" idx="3"/>
            <a:endCxn id="1370" idx="1"/>
          </p:cNvCxnSpPr>
          <p:nvPr/>
        </p:nvCxnSpPr>
        <p:spPr>
          <a:xfrm>
            <a:off x="4231950" y="2339250"/>
            <a:ext cx="1563600" cy="12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g342abb87434_0_217"/>
          <p:cNvSpPr/>
          <p:nvPr/>
        </p:nvSpPr>
        <p:spPr>
          <a:xfrm>
            <a:off x="1831650" y="1935400"/>
            <a:ext cx="2768700" cy="9444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72" name="Google Shape;1372;g342abb87434_0_2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Co je to event, subscriber, publisher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70" name="Google Shape;1370;g342abb87434_0_217"/>
          <p:cNvSpPr/>
          <p:nvPr/>
        </p:nvSpPr>
        <p:spPr>
          <a:xfrm>
            <a:off x="5795675" y="3364950"/>
            <a:ext cx="1319400" cy="508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Subscriber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3" name="Google Shape;1373;g342abb87434_0_217"/>
          <p:cNvSpPr txBox="1"/>
          <p:nvPr>
            <p:ph idx="1" type="body"/>
          </p:nvPr>
        </p:nvSpPr>
        <p:spPr>
          <a:xfrm>
            <a:off x="1493850" y="611025"/>
            <a:ext cx="6156300" cy="3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1371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/>
              <a:t>PUBLISHERS				   SUBSCRIBERS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g342b715232b_0_58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286000" y="151182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g342b715232b_0_58"/>
          <p:cNvSpPr txBox="1"/>
          <p:nvPr>
            <p:ph idx="4294967295" type="body"/>
          </p:nvPr>
        </p:nvSpPr>
        <p:spPr>
          <a:xfrm>
            <a:off x="1250575" y="341075"/>
            <a:ext cx="6156300" cy="3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1371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/>
              <a:t>PUBLISHERS				   SUBSCRIBERS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3431294ab6a_0_13"/>
          <p:cNvSpPr/>
          <p:nvPr/>
        </p:nvSpPr>
        <p:spPr>
          <a:xfrm>
            <a:off x="1831650" y="1935400"/>
            <a:ext cx="2768700" cy="9444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5" name="Google Shape;1385;g3431294ab6a_0_13"/>
          <p:cNvSpPr txBox="1"/>
          <p:nvPr>
            <p:ph idx="1" type="body"/>
          </p:nvPr>
        </p:nvSpPr>
        <p:spPr>
          <a:xfrm>
            <a:off x="1493850" y="611025"/>
            <a:ext cx="6156300" cy="3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1371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/>
              <a:t>PUBLISHERS				   SUBSCRIBERS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6" name="Google Shape;1386;g3431294ab6a_0_13"/>
          <p:cNvSpPr/>
          <p:nvPr/>
        </p:nvSpPr>
        <p:spPr>
          <a:xfrm>
            <a:off x="2200050" y="2084850"/>
            <a:ext cx="2031900" cy="508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Event</a:t>
            </a:r>
            <a:endParaRPr sz="11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@onclick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7" name="Google Shape;1387;g3431294ab6a_0_13"/>
          <p:cNvSpPr/>
          <p:nvPr/>
        </p:nvSpPr>
        <p:spPr>
          <a:xfrm>
            <a:off x="5795675" y="2084850"/>
            <a:ext cx="1654200" cy="508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>
                <a:latin typeface="Open Sans Light"/>
                <a:ea typeface="Open Sans Light"/>
                <a:cs typeface="Open Sans Light"/>
                <a:sym typeface="Open Sans Light"/>
              </a:rPr>
              <a:t>Subscriber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HandleButtonClick()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8" name="Google Shape;1388;g3431294ab6a_0_13"/>
          <p:cNvCxnSpPr>
            <a:endCxn id="1387" idx="1"/>
          </p:cNvCxnSpPr>
          <p:nvPr/>
        </p:nvCxnSpPr>
        <p:spPr>
          <a:xfrm flipH="1" rot="10800000">
            <a:off x="4244675" y="2339250"/>
            <a:ext cx="15510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g3431294ab6a_0_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Co je to event, subscriber, publisher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42abb87434_0_2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K čemu je to dobré?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5" name="Google Shape;1395;g342abb87434_0_230"/>
          <p:cNvSpPr txBox="1"/>
          <p:nvPr>
            <p:ph idx="1" type="body"/>
          </p:nvPr>
        </p:nvSpPr>
        <p:spPr>
          <a:xfrm>
            <a:off x="484950" y="1022400"/>
            <a:ext cx="8238300" cy="3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1371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/>
              <a:t>PUBLISHERS				   SUBSCRIBERS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96" name="Google Shape;1396;g342abb87434_0_230"/>
          <p:cNvSpPr/>
          <p:nvPr/>
        </p:nvSpPr>
        <p:spPr>
          <a:xfrm>
            <a:off x="4765300" y="2317350"/>
            <a:ext cx="1319400" cy="508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Subscriber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7" name="Google Shape;1397;g342abb87434_0_230"/>
          <p:cNvSpPr/>
          <p:nvPr/>
        </p:nvSpPr>
        <p:spPr>
          <a:xfrm>
            <a:off x="4765300" y="2957400"/>
            <a:ext cx="1319400" cy="508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Subscriber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8" name="Google Shape;1398;g342abb87434_0_230"/>
          <p:cNvSpPr/>
          <p:nvPr/>
        </p:nvSpPr>
        <p:spPr>
          <a:xfrm>
            <a:off x="4765300" y="3597450"/>
            <a:ext cx="1319400" cy="508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s-CZ" sz="1100">
                <a:latin typeface="Open Sans"/>
                <a:ea typeface="Open Sans"/>
                <a:cs typeface="Open Sans"/>
                <a:sym typeface="Open Sans"/>
              </a:rPr>
              <a:t>Subscriber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99" name="Google Shape;1399;g342abb87434_0_230"/>
          <p:cNvCxnSpPr>
            <a:endCxn id="1396" idx="1"/>
          </p:cNvCxnSpPr>
          <p:nvPr/>
        </p:nvCxnSpPr>
        <p:spPr>
          <a:xfrm flipH="1" rot="10800000">
            <a:off x="3214300" y="2571750"/>
            <a:ext cx="15510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0" name="Google Shape;1400;g342abb87434_0_230"/>
          <p:cNvCxnSpPr>
            <a:stCxn id="1401" idx="3"/>
            <a:endCxn id="1397" idx="1"/>
          </p:cNvCxnSpPr>
          <p:nvPr/>
        </p:nvCxnSpPr>
        <p:spPr>
          <a:xfrm>
            <a:off x="3201700" y="2571600"/>
            <a:ext cx="1563600" cy="6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2" name="Google Shape;1402;g342abb87434_0_230"/>
          <p:cNvCxnSpPr>
            <a:stCxn id="1401" idx="3"/>
            <a:endCxn id="1398" idx="1"/>
          </p:cNvCxnSpPr>
          <p:nvPr/>
        </p:nvCxnSpPr>
        <p:spPr>
          <a:xfrm>
            <a:off x="3201700" y="2571750"/>
            <a:ext cx="1563600" cy="12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403" name="Google Shape;1403;g342abb87434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250" y="1125175"/>
            <a:ext cx="6059700" cy="30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4480220964_0_4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cs-CZ" sz="2000" u="sng">
                <a:solidFill>
                  <a:schemeClr val="hlink"/>
                </a:solidFill>
                <a:hlinkClick r:id="rId3"/>
              </a:rPr>
              <a:t>Diablo Blazor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cs-CZ" sz="2000" u="sng">
                <a:solidFill>
                  <a:schemeClr val="hlink"/>
                </a:solidFill>
                <a:hlinkClick r:id="rId4"/>
              </a:rPr>
              <a:t>Trains.NET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cs-CZ" sz="2000" u="sng">
                <a:solidFill>
                  <a:schemeClr val="hlink"/>
                </a:solidFill>
                <a:hlinkClick r:id="rId5"/>
              </a:rPr>
              <a:t>Explain Face Recognition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cs-CZ" sz="2000" u="sng">
                <a:solidFill>
                  <a:schemeClr val="hlink"/>
                </a:solidFill>
                <a:hlinkClick r:id="rId6"/>
              </a:rPr>
              <a:t>Habit Tracker</a:t>
            </a:r>
            <a:endParaRPr sz="2000"/>
          </a:p>
        </p:txBody>
      </p:sp>
      <p:sp>
        <p:nvSpPr>
          <p:cNvPr id="1409" name="Google Shape;1409;g34480220964_0_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Zajímavé projekty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3200" y="1022399"/>
            <a:ext cx="4885715" cy="243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Ada Lovelace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1815 - 1852 Londýn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Babbage, analytical engine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Zavedla pojmy např.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podmíněný skok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cyklus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podprogram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pic>
        <p:nvPicPr>
          <p:cNvPr descr="Obrázek" id="139" name="Google Shape;139;p24"/>
          <p:cNvPicPr preferRelativeResize="0"/>
          <p:nvPr/>
        </p:nvPicPr>
        <p:blipFill rotWithShape="1">
          <a:blip r:embed="rId3">
            <a:alphaModFix/>
          </a:blip>
          <a:srcRect b="985" l="0" r="0" t="985"/>
          <a:stretch/>
        </p:blipFill>
        <p:spPr>
          <a:xfrm>
            <a:off x="5767004" y="945983"/>
            <a:ext cx="2923796" cy="344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Engine | Calculating Machine, Charles Babbage, 19th Century |  Britannica"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258" y="2668934"/>
            <a:ext cx="2072702" cy="230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4480220964_0_2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cs-CZ" sz="2000" u="sng">
                <a:solidFill>
                  <a:schemeClr val="hlink"/>
                </a:solidFill>
                <a:hlinkClick r:id="rId3"/>
              </a:rPr>
              <a:t>Interaktivní HTML editor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cs-CZ" sz="2000" u="sng">
                <a:solidFill>
                  <a:schemeClr val="hlink"/>
                </a:solidFill>
                <a:hlinkClick r:id="rId4"/>
              </a:rPr>
              <a:t>Awesome Blazor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cs-CZ" sz="2000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Blazor school</a:t>
            </a:r>
            <a:endParaRPr sz="2000"/>
          </a:p>
        </p:txBody>
      </p:sp>
      <p:sp>
        <p:nvSpPr>
          <p:cNvPr id="1415" name="Google Shape;1415;g34480220964_0_2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Extra zdroje na závěr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491517fd34_0_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12</a:t>
            </a:r>
            <a:endParaRPr/>
          </a:p>
        </p:txBody>
      </p:sp>
      <p:sp>
        <p:nvSpPr>
          <p:cNvPr id="1421" name="Google Shape;1421;g3491517fd34_0_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Závěrečná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349581b9dd5_0_2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HODNOTOVÉ A REFERENČNÍ TYPY</a:t>
            </a:r>
            <a:endParaRPr/>
          </a:p>
        </p:txBody>
      </p:sp>
      <p:sp>
        <p:nvSpPr>
          <p:cNvPr id="1427" name="Google Shape;1427;g349581b9dd5_0_2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Hodnotové typy: </a:t>
            </a:r>
            <a:br>
              <a:rPr lang="cs-CZ" sz="11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cs-CZ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cs-CZ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cs-CZ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cs-CZ" sz="1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Kopírují hodnotu.</a:t>
            </a:r>
            <a:br>
              <a:rPr lang="cs-CZ" sz="1100">
                <a:latin typeface="Open Sans"/>
                <a:ea typeface="Open Sans"/>
                <a:cs typeface="Open Sans"/>
                <a:sym typeface="Open Sans"/>
              </a:rPr>
            </a:b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Každý objekt má vlastní kopii (např. </a:t>
            </a:r>
            <a:r>
              <a:rPr b="1" lang="cs-CZ" sz="1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cs-CZ" sz="1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).</a:t>
            </a:r>
            <a:br>
              <a:rPr lang="cs-CZ" sz="1100">
                <a:latin typeface="Open Sans"/>
                <a:ea typeface="Open Sans"/>
                <a:cs typeface="Open Sans"/>
                <a:sym typeface="Open Sans"/>
              </a:rPr>
            </a:b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Změny v jedné proměnné neovlivní jinou.</a:t>
            </a:r>
            <a:br>
              <a:rPr lang="cs-CZ" sz="1100">
                <a:latin typeface="Open Sans"/>
                <a:ea typeface="Open Sans"/>
                <a:cs typeface="Open Sans"/>
                <a:sym typeface="Open Sans"/>
              </a:rPr>
            </a:b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Referenční typy:</a:t>
            </a: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s-CZ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class, string, List&lt;&gt;, int[]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Sdílejí stejný objekt v paměti.</a:t>
            </a:r>
            <a:br>
              <a:rPr lang="cs-CZ" sz="1100">
                <a:latin typeface="Open Sans"/>
                <a:ea typeface="Open Sans"/>
                <a:cs typeface="Open Sans"/>
                <a:sym typeface="Open Sans"/>
              </a:rPr>
            </a:b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Když změníte obsah objektu, všechny proměnné, které na něj ukazují, vidí tuto změnu (např. </a:t>
            </a:r>
            <a:r>
              <a:rPr b="1" lang="cs-CZ" sz="1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lang="cs-CZ" sz="1100">
                <a:solidFill>
                  <a:srgbClr val="188038"/>
                </a:solidFill>
                <a:latin typeface="Open Sans"/>
                <a:ea typeface="Open Sans"/>
                <a:cs typeface="Open Sans"/>
                <a:sym typeface="Open Sans"/>
              </a:rPr>
              <a:t>int[]</a:t>
            </a:r>
            <a:r>
              <a:rPr lang="cs-CZ" sz="1100"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491517fd34_1_0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UŽITEČNÉ ODKAZY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3491517fd34_1_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CZ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8" name="Google Shape;1438;g3491517fd34_1_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Visual Studio</a:t>
            </a:r>
            <a:endParaRPr/>
          </a:p>
          <a:p>
            <a:pPr indent="-36195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https://visualstudio.microsoft.com/cs/vs/getting-started/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Oficiální MS dokumentace k C#</a:t>
            </a:r>
            <a:endParaRPr/>
          </a:p>
          <a:p>
            <a:pPr indent="-36195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u="sng">
                <a:solidFill>
                  <a:schemeClr val="hlink"/>
                </a:solidFill>
                <a:hlinkClick r:id="rId4"/>
              </a:rPr>
              <a:t>https://learn.microsoft.com/cs-cz/dotnet/csharp/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491517fd34_1_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4" name="Google Shape;1444;g3491517fd34_1_32"/>
          <p:cNvSpPr txBox="1"/>
          <p:nvPr>
            <p:ph idx="1" type="body"/>
          </p:nvPr>
        </p:nvSpPr>
        <p:spPr>
          <a:xfrm>
            <a:off x="453200" y="890600"/>
            <a:ext cx="8238300" cy="3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Oficiální MS dokumentace k C#</a:t>
            </a:r>
            <a:endParaRPr/>
          </a:p>
          <a:p>
            <a:pPr indent="-3619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https://learn.microsoft.com/cs-cz/dotnet/csharp/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sz="1800"/>
              <a:t>Oficiální MS kurz </a:t>
            </a:r>
            <a:r>
              <a:rPr lang="cs-CZ" sz="1800" u="sng">
                <a:solidFill>
                  <a:srgbClr val="EB008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Start with C#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Další MS kurzy </a:t>
            </a:r>
            <a:r>
              <a:rPr lang="cs-CZ" u="sng">
                <a:solidFill>
                  <a:schemeClr val="hlink"/>
                </a:solidFill>
                <a:hlinkClick r:id="rId5"/>
              </a:rPr>
              <a:t>Learning Paths .NET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Opakování do mobilu</a:t>
            </a:r>
            <a:endParaRPr/>
          </a:p>
          <a:p>
            <a:pPr indent="-3619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https://www.sololearn.com/en/learn/courses/c-sharp-introduction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Online kurzy</a:t>
            </a:r>
            <a:endParaRPr/>
          </a:p>
          <a:p>
            <a:pPr indent="-3619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u="sng">
                <a:solidFill>
                  <a:schemeClr val="hlink"/>
                </a:solidFill>
                <a:hlinkClick r:id="rId7"/>
              </a:rPr>
              <a:t>Microsoft Virtual Academy</a:t>
            </a:r>
            <a:r>
              <a:rPr lang="cs-CZ"/>
              <a:t>, </a:t>
            </a:r>
            <a:r>
              <a:rPr lang="cs-CZ" u="sng">
                <a:solidFill>
                  <a:schemeClr val="hlink"/>
                </a:solidFill>
                <a:hlinkClick r:id="rId8"/>
              </a:rPr>
              <a:t>Pluralsight</a:t>
            </a:r>
            <a:r>
              <a:rPr lang="cs-CZ"/>
              <a:t>, </a:t>
            </a:r>
            <a:r>
              <a:rPr lang="cs-CZ" u="sng">
                <a:solidFill>
                  <a:schemeClr val="hlink"/>
                </a:solidFill>
                <a:hlinkClick r:id="rId9"/>
              </a:rPr>
              <a:t>Udemy</a:t>
            </a:r>
            <a:r>
              <a:rPr lang="cs-CZ"/>
              <a:t>, </a:t>
            </a:r>
            <a:r>
              <a:rPr lang="cs-CZ" u="sng">
                <a:solidFill>
                  <a:schemeClr val="hlink"/>
                </a:solidFill>
                <a:hlinkClick r:id="rId10"/>
              </a:rPr>
              <a:t>LinkedIn Learning</a:t>
            </a:r>
            <a:r>
              <a:rPr lang="cs-CZ"/>
              <a:t>, atd.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Procvičení algoritmizace</a:t>
            </a:r>
            <a:endParaRPr/>
          </a:p>
          <a:p>
            <a:pPr indent="-3619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u="sng">
                <a:solidFill>
                  <a:schemeClr val="hlink"/>
                </a:solidFill>
                <a:hlinkClick r:id="rId11"/>
              </a:rPr>
              <a:t>HackerRank</a:t>
            </a:r>
            <a:r>
              <a:rPr lang="cs-CZ"/>
              <a:t>, </a:t>
            </a:r>
            <a:r>
              <a:rPr lang="cs-CZ" u="sng">
                <a:solidFill>
                  <a:schemeClr val="hlink"/>
                </a:solidFill>
                <a:hlinkClick r:id="rId12"/>
              </a:rPr>
              <a:t>LeetCode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491517fd34_1_5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Developer roadmaps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0" name="Google Shape;1450;g3491517fd34_1_5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Verzování - Git, GitHub</a:t>
            </a:r>
            <a:endParaRPr/>
          </a:p>
          <a:p>
            <a:pPr indent="-3619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https://roadmap.sh/git-github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Opakování</a:t>
            </a:r>
            <a:endParaRPr/>
          </a:p>
          <a:p>
            <a:pPr indent="-3619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u="sng">
                <a:solidFill>
                  <a:schemeClr val="hlink"/>
                </a:solidFill>
                <a:hlinkClick r:id="rId4"/>
              </a:rPr>
              <a:t>https://www.w3schools.com/CS/index.php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ASP.NET Core</a:t>
            </a:r>
            <a:endParaRPr/>
          </a:p>
          <a:p>
            <a:pPr indent="-36195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u="sng">
                <a:solidFill>
                  <a:schemeClr val="hlink"/>
                </a:solidFill>
                <a:hlinkClick r:id="rId5"/>
              </a:rPr>
              <a:t>https://roadmap.sh/aspnet-core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Build your own X 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https://github.com/codecrafters-io/build-your-own-x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Příprava CV a pohovorů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491517fd34_1_66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Poděkování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53201" y="1022399"/>
            <a:ext cx="5127328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Barbara Liskov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1939 -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Teoretické práce vedoucí k definici 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objektového programování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https://en.wikipedia.org/wiki/Barbara_Liskov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https://www.quantamagazine.org/barbara-liskov-is-the-architect-of-modern-algorithms-20191120/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A person smiling for the camera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7908" l="0" r="0" t="7907"/>
          <a:stretch/>
        </p:blipFill>
        <p:spPr>
          <a:xfrm>
            <a:off x="5661211" y="891325"/>
            <a:ext cx="3029587" cy="357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3200" y="1022400"/>
            <a:ext cx="5126069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Margaret Hamilton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17.8.1936, USA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vedoucí vývoje navigačního software pro let a přistání na Měsíci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ocenění NASA (2003), Prezidentská medaile svobody (2016)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i="1" lang="cs-CZ" sz="1500"/>
              <a:t>„V počátcích nebyli programátoři bráni úplně vážně, nebyla to svébytná disciplína, byla to spíš taková vedlejší odnož, hlavní roli hrál hardware. Programování se také považovalo spíše za umění a kouzlení, nikoli za vědu.“</a:t>
            </a:r>
            <a:endParaRPr sz="15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cs-CZ" sz="1200"/>
              <a:t>Originál zdrojového kódu Apollo 11 je k nahlédnutí na </a:t>
            </a:r>
            <a:r>
              <a:rPr lang="cs-CZ" sz="1200" u="sng">
                <a:solidFill>
                  <a:schemeClr val="hlink"/>
                </a:solidFill>
                <a:hlinkClick r:id="rId3"/>
              </a:rPr>
              <a:t>GitHubu</a:t>
            </a:r>
            <a:endParaRPr sz="1200"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>
                <a:solidFill>
                  <a:schemeClr val="dk2"/>
                </a:solidFill>
              </a:rPr>
              <a:t>MÝTY – ŽENY SE NA PROGRAMOVÁNÍ NEHODÍ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762" y="1022399"/>
            <a:ext cx="2632037" cy="3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CHCI DO IT, MUSÍM UMĚT PROGRAMOVAT?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 nutně, ale 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Sebevědomí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pocit v týmu s programátory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/>
              <a:t>Znalosti se opravdu hodí!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Znát základy programování patří k “základní gramotnosti” ve světě IT, která tě posune z pozice “běžného uživatele”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Toto dílo je licencováno pod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Použití materiálů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3368206" y="3066988"/>
            <a:ext cx="2408288" cy="56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110" y="1092992"/>
            <a:ext cx="6619780" cy="32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VÃ½sledek obrÃ¡zku pro information technology proffesions" id="172" name="Google Shape;1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124" y="438625"/>
            <a:ext cx="5474349" cy="46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ZPĚT K PROGRAMOVÁNÍ ☺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 ČEM JE PROGRAMOVÁNÍ?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Způsob, jak říci stroji, co má dělat.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Sada instrukcí jdoucích logicky po sobě tak, aby mohl stroj vyřešit zadaný úkol.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HRA NA PROGRAMOVÁNÍ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12" y="1022400"/>
            <a:ext cx="690757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Formalizovaný jazyk pro komunikaci s počítačem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Obrovské množství (a další vznikají)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Různé specializace: desktopové aplikace, weby, databáze, mobilní aplikace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často používané funkcionality vznikají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knihovny </a:t>
            </a:r>
            <a:r>
              <a:rPr lang="cs-CZ" sz="1800"/>
              <a:t>a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frameworky</a:t>
            </a:r>
            <a:r>
              <a:rPr lang="cs-CZ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 je </a:t>
            </a:r>
            <a:r>
              <a:rPr b="1" lang="cs-CZ" sz="1800"/>
              <a:t>mnohem jednodušší než přirozený jazyk →</a:t>
            </a:r>
            <a:r>
              <a:rPr lang="cs-CZ" sz="1800"/>
              <a:t> menší slovní zásoba v řádu desítek slov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Důležité je </a:t>
            </a:r>
            <a:r>
              <a:rPr b="1" lang="cs-CZ" sz="1800"/>
              <a:t>porozumět principům</a:t>
            </a:r>
            <a:r>
              <a:rPr lang="cs-CZ" sz="1800"/>
              <a:t>, ty se nemění, programovací jazyky ano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Jazyk vyšší úrovně - snadněji se učí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Objektově orientovaný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Intuitivní vývojové prostředí Visual Studio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Žádaný na trhu práce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Pravidla jazyka jsou méně benevolentní než např. u PHP pro tvorbu webu, začátečník lépe získá správné návyky psaní kódu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 </a:t>
            </a:r>
            <a:endParaRPr sz="1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BONUS: syntaxe je v základu téměř identická s Javou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>
            <a:hlinkClick r:id="rId3"/>
          </p:cNvPr>
          <p:cNvSpPr txBox="1"/>
          <p:nvPr/>
        </p:nvSpPr>
        <p:spPr>
          <a:xfrm>
            <a:off x="714910" y="1060533"/>
            <a:ext cx="24449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Popularity of Programming Language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843575" y="1079513"/>
            <a:ext cx="30652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 2022 Most Popular Technologies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7330894" y="756348"/>
            <a:ext cx="1670232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s-CZ" sz="1100" u="sng" cap="none" strike="noStrike">
                <a:solidFill>
                  <a:srgbClr val="EB008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10: Most In-Demand Programming Languages 2021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012" y="1521617"/>
            <a:ext cx="3253508" cy="22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76" y="1405478"/>
            <a:ext cx="1350129" cy="28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9">
            <a:alphaModFix/>
          </a:blip>
          <a:srcRect b="0" l="0" r="8824" t="0"/>
          <a:stretch/>
        </p:blipFill>
        <p:spPr>
          <a:xfrm>
            <a:off x="3554728" y="1611767"/>
            <a:ext cx="3642955" cy="191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Co nás čeká a jak to bude probíhat ☺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755390" y="1505380"/>
            <a:ext cx="6897823" cy="127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None/>
            </a:pPr>
            <a:r>
              <a:t/>
            </a:r>
            <a:endParaRPr/>
          </a:p>
        </p:txBody>
      </p:sp>
      <p:pic>
        <p:nvPicPr>
          <p:cNvPr descr=".NET 6"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FUNGUJE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5" y="1260249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cs-CZ"/>
              <a:t> = processor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Provádí výpočty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Zpracovává strojový kód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Paměť RAM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krátkodobé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Drží v paměti data a procesy dokud je PC zapnuté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Rychlý přístup, malá kapacita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Harddisk</a:t>
            </a:r>
            <a:r>
              <a:rPr lang="cs-CZ"/>
              <a:t> = dlouhodobé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Data zůstanou zachována i po vypnutí PC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Pomalejší přístup, velká kapacita</a:t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53200" y="1022400"/>
            <a:ext cx="41188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Překladač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Přeloží programátorem napsaný kód tak, aby mu „rozuměl“ procesor</a:t>
            </a:r>
            <a:endParaRPr/>
          </a:p>
        </p:txBody>
      </p:sp>
      <p:sp>
        <p:nvSpPr>
          <p:cNvPr id="252" name="Google Shape;252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925" y="438366"/>
            <a:ext cx="1999130" cy="1415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brazit zdrojový obrázek"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276442"/>
            <a:ext cx="1711274" cy="171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996" y="22561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5877389" y="3131181"/>
            <a:ext cx="11176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Kompilátor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7" name="Google Shape;257;p38"/>
          <p:cNvCxnSpPr>
            <a:endCxn id="255" idx="1"/>
          </p:cNvCxnSpPr>
          <p:nvPr/>
        </p:nvCxnSpPr>
        <p:spPr>
          <a:xfrm flipH="1" rot="-5400000">
            <a:off x="5296046" y="2030387"/>
            <a:ext cx="728400" cy="637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38"/>
          <p:cNvCxnSpPr>
            <a:stCxn id="255" idx="3"/>
            <a:endCxn id="254" idx="2"/>
          </p:cNvCxnSpPr>
          <p:nvPr/>
        </p:nvCxnSpPr>
        <p:spPr>
          <a:xfrm flipH="1" rot="10800000">
            <a:off x="6893396" y="1987637"/>
            <a:ext cx="516900" cy="725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494" y="3601424"/>
            <a:ext cx="638264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5" y="3316125"/>
            <a:ext cx="762106" cy="1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754" y="3754571"/>
            <a:ext cx="2857283" cy="118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https://studio.code.org/hoc/1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BLOKOVÉ PROGRAMOVÁNÍ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57" y="1623523"/>
            <a:ext cx="342484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94" y="3060262"/>
            <a:ext cx="33435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42" y="3151760"/>
            <a:ext cx="326967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4442" y="1253766"/>
            <a:ext cx="3269673" cy="178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3761" y="338702"/>
            <a:ext cx="1671523" cy="1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Visual Studio Code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.NET Fiddle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dotnetfiddle.net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NASTAVENÍ PROSTŘEDÍ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665" y="2928209"/>
            <a:ext cx="2172003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4279" y="673675"/>
            <a:ext cx="2360797" cy="1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PRVNÍ PROGRAM</a:t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Hello World ☺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f96ec6c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g2b0f96ec6c4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g2b0f96ec6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52"/>
          <p:cNvSpPr txBox="1"/>
          <p:nvPr/>
        </p:nvSpPr>
        <p:spPr>
          <a:xfrm>
            <a:off x="800204" y="1678930"/>
            <a:ext cx="6467801" cy="5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800203" y="2739385"/>
            <a:ext cx="6467801" cy="1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0f96ec6c4_1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2</a:t>
            </a:r>
            <a:endParaRPr/>
          </a:p>
        </p:txBody>
      </p:sp>
      <p:sp>
        <p:nvSpPr>
          <p:cNvPr id="307" name="Google Shape;307;g2b0f96ec6c4_1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OSNOVA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cs-CZ" sz="1600"/>
              <a:t>21. 1. 		Organizace, úvod, Visual Studio, Hello World, konzole</a:t>
            </a:r>
            <a:br>
              <a:rPr lang="cs-CZ" sz="1600"/>
            </a:br>
            <a:r>
              <a:rPr lang="cs-CZ" sz="1600"/>
              <a:t>28. 1. 		Proměnné, datové typy, podmíněný příkaz if</a:t>
            </a:r>
            <a:br>
              <a:rPr lang="cs-CZ" sz="1600"/>
            </a:br>
            <a:r>
              <a:rPr lang="cs-CZ" sz="1600"/>
              <a:t>  4. 2. 		Debugging, switch a parsování</a:t>
            </a:r>
            <a:br>
              <a:rPr lang="cs-CZ" sz="1600"/>
            </a:br>
            <a:r>
              <a:rPr lang="cs-CZ" sz="1600"/>
              <a:t>11. 2. 		</a:t>
            </a:r>
            <a:r>
              <a:rPr b="1" lang="cs-CZ" sz="1600"/>
              <a:t>Opakování, cykly</a:t>
            </a:r>
            <a:br>
              <a:rPr lang="cs-CZ" sz="1600"/>
            </a:br>
            <a:r>
              <a:rPr lang="cs-CZ" sz="1600"/>
              <a:t>18. 2. 		Metody</a:t>
            </a:r>
            <a:br>
              <a:rPr lang="cs-CZ" sz="1600"/>
            </a:br>
            <a:r>
              <a:rPr lang="cs-CZ" sz="1600"/>
              <a:t>25. 2. 		Objektově orientované programování (OOP)</a:t>
            </a:r>
            <a:br>
              <a:rPr lang="cs-CZ" sz="1600"/>
            </a:br>
            <a:r>
              <a:rPr lang="cs-CZ" sz="1600"/>
              <a:t>  4. 3.		OOP pokračování</a:t>
            </a:r>
            <a:br>
              <a:rPr lang="cs-CZ" sz="1600"/>
            </a:br>
            <a:r>
              <a:rPr lang="cs-CZ" sz="1600"/>
              <a:t>11. 3.		</a:t>
            </a:r>
            <a:r>
              <a:rPr b="1" lang="cs-CZ" sz="1600"/>
              <a:t>Opakování OOP</a:t>
            </a:r>
            <a:br>
              <a:rPr lang="cs-CZ" sz="1600"/>
            </a:br>
            <a:r>
              <a:rPr lang="cs-CZ" sz="1600"/>
              <a:t>18. 3.		Pole</a:t>
            </a:r>
            <a:br>
              <a:rPr lang="cs-CZ" sz="1600"/>
            </a:br>
            <a:r>
              <a:rPr lang="cs-CZ" sz="1600"/>
              <a:t>25. 3.		</a:t>
            </a:r>
            <a:r>
              <a:rPr b="1" lang="cs-CZ" sz="1600"/>
              <a:t>Opakování</a:t>
            </a:r>
            <a:br>
              <a:rPr lang="cs-CZ" sz="1600"/>
            </a:br>
            <a:r>
              <a:rPr lang="cs-CZ" sz="1600"/>
              <a:t>  1. 4.		Grafická kalkulačka - základy</a:t>
            </a:r>
            <a:br>
              <a:rPr lang="cs-CZ" sz="1600"/>
            </a:br>
            <a:r>
              <a:rPr lang="cs-CZ" sz="1600"/>
              <a:t>  8. 4.		Grafická kalkulačka - pokračování, konzultace, rady a tipy, co dál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OPAKOVÁNÍ</a:t>
            </a:r>
            <a:endParaRPr/>
          </a:p>
        </p:txBody>
      </p:sp>
      <p:sp>
        <p:nvSpPr>
          <p:cNvPr id="313" name="Google Shape;313;p5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97309b769_0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g3297309b769_0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27" name="Google Shape;327;g3297309b769_0_17"/>
          <p:cNvSpPr txBox="1"/>
          <p:nvPr/>
        </p:nvSpPr>
        <p:spPr>
          <a:xfrm>
            <a:off x="800204" y="1678930"/>
            <a:ext cx="6467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g3297309b769_0_17"/>
          <p:cNvSpPr txBox="1"/>
          <p:nvPr/>
        </p:nvSpPr>
        <p:spPr>
          <a:xfrm>
            <a:off x="800203" y="2739385"/>
            <a:ext cx="6467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PROMĚNNÉ A DATOVÉ TYPY</a:t>
            </a:r>
            <a:endParaRPr/>
          </a:p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PROMĚNNÁ?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Způsob, jak krátkodobě uchovat data a jak s nimi pracovat v programu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Hodnota se zadává/definuje na jednom místě, není nutné přepisovat na více místech v kódu -&gt; eliminuje chyby, urychluje práce, kód má univerzální použití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PROMĚNNÁ A DATOVÝ TYP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801976" y="1543155"/>
            <a:ext cx="1786800" cy="178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cs-CZ" sz="4000" u="none" cap="none" strike="noStrik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3993806" y="1669469"/>
            <a:ext cx="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993879" y="1669519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4053375" y="1139075"/>
            <a:ext cx="12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proměnná</a:t>
            </a:r>
            <a:endParaRPr b="1" i="0" sz="16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6463801" y="1543155"/>
            <a:ext cx="135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jméno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921967" y="1546380"/>
            <a:ext cx="10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cs-CZ" sz="18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datový typ</a:t>
            </a:r>
            <a:endParaRPr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463361" y="3466491"/>
            <a:ext cx="223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hodnota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3" name="Google Shape;353;p44"/>
          <p:cNvCxnSpPr>
            <a:endCxn id="347" idx="1"/>
          </p:cNvCxnSpPr>
          <p:nvPr/>
        </p:nvCxnSpPr>
        <p:spPr>
          <a:xfrm>
            <a:off x="3079406" y="1811069"/>
            <a:ext cx="914400" cy="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44"/>
          <p:cNvCxnSpPr/>
          <p:nvPr/>
        </p:nvCxnSpPr>
        <p:spPr>
          <a:xfrm rot="10800000">
            <a:off x="5378310" y="1866320"/>
            <a:ext cx="100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4"/>
          <p:cNvCxnSpPr>
            <a:stCxn id="352" idx="0"/>
          </p:cNvCxnSpPr>
          <p:nvPr/>
        </p:nvCxnSpPr>
        <p:spPr>
          <a:xfrm flipH="1" rot="10800000">
            <a:off x="3579361" y="2766891"/>
            <a:ext cx="821400" cy="6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4"/>
          <p:cNvSpPr txBox="1"/>
          <p:nvPr/>
        </p:nvSpPr>
        <p:spPr>
          <a:xfrm>
            <a:off x="491550" y="2509425"/>
            <a:ext cx="1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i="0" lang="cs-CZ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5;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Zobrazit zdrojový obrázek"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788" y="2689060"/>
            <a:ext cx="1873967" cy="1873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4"/>
          <p:cNvCxnSpPr/>
          <p:nvPr/>
        </p:nvCxnSpPr>
        <p:spPr>
          <a:xfrm>
            <a:off x="5048069" y="2489005"/>
            <a:ext cx="1663500" cy="841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5686"/>
              </a:srgbClr>
            </a:outerShdw>
          </a:effectLst>
        </p:spPr>
      </p:cxnSp>
      <p:sp>
        <p:nvSpPr>
          <p:cNvPr id="359" name="Google Shape;359;p44"/>
          <p:cNvSpPr txBox="1"/>
          <p:nvPr/>
        </p:nvSpPr>
        <p:spPr>
          <a:xfrm>
            <a:off x="6076334" y="3458101"/>
            <a:ext cx="7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DATOVÉ TYPY?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Důležité pro zápis v paměti – kvůli kapacitě i rychlosti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Každý datový typ umožňuje jiné operace -&gt; nutno dodržovat při programování – patří k základním principům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C# je 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silně typovaný jazyk</a:t>
            </a:r>
            <a:r>
              <a:rPr lang="cs-CZ"/>
              <a:t> (nelze míchat “jablka” s “hruškami”),</a:t>
            </a:r>
            <a:br>
              <a:rPr lang="cs-CZ"/>
            </a:br>
            <a:r>
              <a:rPr lang="cs-CZ"/>
              <a:t>typy musí “sedět”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PŘIROVNÁNÍ – POHLEDY, OBÁLKY, BALÍKY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579" y="2152875"/>
            <a:ext cx="1875120" cy="12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622" y="1777300"/>
            <a:ext cx="3281545" cy="21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820" y="1317624"/>
            <a:ext cx="2921205" cy="292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VYPADÁ V KÓDU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52450" y="1028850"/>
            <a:ext cx="39621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lang="cs-CZ" sz="2100"/>
              <a:t>(vytvoření) </a:t>
            </a:r>
            <a:br>
              <a:rPr lang="cs-CZ" sz="2100"/>
            </a:br>
            <a:r>
              <a:rPr lang="cs-CZ" sz="2100"/>
              <a:t>proměnné</a:t>
            </a:r>
            <a:br>
              <a:rPr lang="cs-CZ" sz="2100"/>
            </a:br>
            <a:endParaRPr sz="2100"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br>
              <a:rPr lang="cs-CZ"/>
            </a:br>
            <a:r>
              <a:rPr lang="cs-CZ"/>
              <a:t> </a:t>
            </a:r>
            <a:r>
              <a:rPr lang="cs-CZ" sz="1200"/>
              <a:t>Použije se, pokud chceme proměnnou </a:t>
            </a:r>
            <a:br>
              <a:rPr lang="cs-CZ" sz="1200"/>
            </a:br>
            <a:r>
              <a:rPr lang="cs-CZ" sz="1200"/>
              <a:t>  vytvořit bez hodnoty</a:t>
            </a:r>
            <a:endParaRPr sz="12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656900" y="1809300"/>
            <a:ext cx="230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4415325" y="1022400"/>
            <a:ext cx="4270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(vytvoření) </a:t>
            </a:r>
            <a:b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proměnné 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 přiřazením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4615174" y="1809312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10;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= “Ahoj!”;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453200" y="3246775"/>
            <a:ext cx="82377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Přiřazení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 (přepsání)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2959100" y="3641669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25;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“Jak je?”;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7309b769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g3297309b769_0_5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91" name="Google Shape;391;g3297309b76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Časově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Začínáme v 18:00, končíme ve 20:30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Plánujeme vždy dvě přestávky – zhruba v 18:50 a 19:50 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Obsahově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Rekapitulace úkolů z minulé lekce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Výklad nové látky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Breakout rooms - samostatná práce na úkolech s kouči</a:t>
            </a:r>
            <a:endParaRPr sz="18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STRUKTURA LEKCE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POJMENOVÁNÍ PROMĚNNÝCH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víceslovný název, než nicneříkající a, b, c, 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na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Název proměnné začíná v C# vždy malým písmenem, je bez mezer a nesmí začínat číslem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Pozor – </a:t>
            </a:r>
            <a:r>
              <a:rPr lang="cs-CZ" sz="1500">
                <a:latin typeface="Open Sans SemiBold"/>
                <a:ea typeface="Open Sans SemiBold"/>
                <a:cs typeface="Open Sans SemiBold"/>
                <a:sym typeface="Open Sans SemiBold"/>
              </a:rPr>
              <a:t>nepoužívat diakritiku!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Pokud má název více slov, má každé slovo kromě prvního velké počáteční písmeno: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53"/>
          <p:cNvSpPr txBox="1"/>
          <p:nvPr/>
        </p:nvSpPr>
        <p:spPr>
          <a:xfrm>
            <a:off x="1254813" y="3571053"/>
            <a:ext cx="3612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nazevPromenne1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totoJeDalsiPromenna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443" y="3475110"/>
            <a:ext cx="1138102" cy="11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HODNOTY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Tato funkce je pro usnadnění již naprogramována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Vypsat hodnotu proto můžeme pomocí jediného příkazu: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Výpis proměn</a:t>
            </a:r>
            <a:r>
              <a:rPr lang="cs-CZ" sz="1600"/>
              <a:t>né do konzole</a:t>
            </a:r>
            <a:r>
              <a:rPr lang="cs-CZ" sz="1600"/>
              <a:t>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55"/>
          <p:cNvSpPr txBox="1"/>
          <p:nvPr/>
        </p:nvSpPr>
        <p:spPr>
          <a:xfrm>
            <a:off x="817902" y="1714326"/>
            <a:ext cx="6467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“Hello World!”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817901" y="3351466"/>
            <a:ext cx="6467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789;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int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-10, 0, 12,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odčítání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násobení	    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dělení</a:t>
            </a: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 (celočíselné dělení)</a:t>
            </a:r>
            <a:br>
              <a:rPr lang="cs-CZ"/>
            </a:br>
            <a:r>
              <a:rPr lang="cs-CZ" sz="1100"/>
              <a:t>v případě, že vyjde desetinné číslo, desetinná místa se useknou bez zaokrouhlení!  4/3 = 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double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desetinné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-10.01, 0.0, 12.5, …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POZOR na desetinnou tečku a čárku, záleží na nastaveném jazyku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Proč 0.0? Samotná 0 je automaticky považována za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 jsou stejné jako u </a:t>
            </a: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/>
              <a:t>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string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řetězec znaků, text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“Czechitas“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“x“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“123“ 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“☺“</a:t>
            </a:r>
            <a:r>
              <a:rPr lang="cs-CZ"/>
              <a:t> 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operace - skládání textu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“a” + “hoj” = “ahoj”</a:t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		“12” + “34” = “1234”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432" name="Google Shape;432;p6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{BC1A279B-CF94-4461-B941-BAAF38DB5E0D}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97309b769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g3297309b769_0_11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39" name="Google Shape;439;g3297309b76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NAČTENÍ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Opět hotová funkce pro programátora.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Použijeme v případě, že chceme, aby uživatel zadal hodnotu nějaké proměnné sám.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Může se jednat např. o jméno, nebo o počet položek, se kterými má program pracovat.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Vstup vždy ukládáme do proměnné datového typu</a:t>
            </a:r>
            <a:r>
              <a:rPr lang="cs-CZ" sz="1800"/>
              <a:t>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56"/>
          <p:cNvSpPr txBox="1"/>
          <p:nvPr/>
        </p:nvSpPr>
        <p:spPr>
          <a:xfrm>
            <a:off x="718275" y="3484525"/>
            <a:ext cx="7526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cs-CZ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vstupUzivatele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Console.ReadLine()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2100" u="none" cap="none" strike="noStrike">
              <a:solidFill>
                <a:srgbClr val="2B399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</a:t>
            </a:r>
            <a:endParaRPr/>
          </a:p>
        </p:txBody>
      </p:sp>
      <p:sp>
        <p:nvSpPr>
          <p:cNvPr id="452" name="Google Shape;452;p4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eb00e01ff_0_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8" name="Google Shape;458;g28eb00e01ff_0_24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8eb00e01ff_0_24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8eb00e01ff_0_24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8eb00e01ff_0_24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28eb00e01ff_0_24"/>
          <p:cNvCxnSpPr>
            <a:stCxn id="458" idx="2"/>
            <a:endCxn id="459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28eb00e01ff_0_24"/>
          <p:cNvCxnSpPr>
            <a:stCxn id="459" idx="1"/>
            <a:endCxn id="460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g28eb00e01ff_0_24"/>
          <p:cNvCxnSpPr>
            <a:stCxn id="459" idx="3"/>
            <a:endCxn id="461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5" name="Google Shape;465;g28eb00e01ff_0_24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8eb00e01ff_0_24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ÚKOLY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budou samé jednoduché, můžete nám věřit ☺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>
            <a:stCxn id="472" idx="2"/>
            <a:endCxn id="473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58"/>
          <p:cNvCxnSpPr>
            <a:stCxn id="473" idx="1"/>
            <a:endCxn id="474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p58"/>
          <p:cNvCxnSpPr>
            <a:stCxn id="473" idx="3"/>
            <a:endCxn id="475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79" name="Google Shape;479;p58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8"/>
          <p:cNvCxnSpPr/>
          <p:nvPr/>
        </p:nvCxnSpPr>
        <p:spPr>
          <a:xfrm>
            <a:off x="5150200" y="969750"/>
            <a:ext cx="0" cy="40833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2" name="Google Shape;482;p58"/>
          <p:cNvSpPr txBox="1"/>
          <p:nvPr/>
        </p:nvSpPr>
        <p:spPr>
          <a:xfrm>
            <a:off x="5330600" y="818675"/>
            <a:ext cx="29124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před IFem</a:t>
            </a: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testovanaPodminka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//Větev 1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nepovinné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//Větev 2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za IFem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3" name="Google Shape;483;p58"/>
          <p:cNvCxnSpPr>
            <a:stCxn id="474" idx="2"/>
            <a:endCxn id="484" idx="0"/>
          </p:cNvCxnSpPr>
          <p:nvPr/>
        </p:nvCxnSpPr>
        <p:spPr>
          <a:xfrm flipH="1" rot="-5400000">
            <a:off x="1697841" y="3383194"/>
            <a:ext cx="549000" cy="15915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58"/>
          <p:cNvCxnSpPr>
            <a:stCxn id="475" idx="2"/>
            <a:endCxn id="484" idx="0"/>
          </p:cNvCxnSpPr>
          <p:nvPr/>
        </p:nvCxnSpPr>
        <p:spPr>
          <a:xfrm rot="5400000">
            <a:off x="3240453" y="3431944"/>
            <a:ext cx="549000" cy="14940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84" name="Google Shape;484;p58"/>
          <p:cNvSpPr/>
          <p:nvPr/>
        </p:nvSpPr>
        <p:spPr>
          <a:xfrm>
            <a:off x="2116875" y="4453500"/>
            <a:ext cx="13023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za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019375" y="818675"/>
            <a:ext cx="13998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před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58"/>
          <p:cNvCxnSpPr>
            <a:stCxn id="486" idx="2"/>
            <a:endCxn id="472" idx="0"/>
          </p:cNvCxnSpPr>
          <p:nvPr/>
        </p:nvCxnSpPr>
        <p:spPr>
          <a:xfrm>
            <a:off x="2719275" y="11195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SLOŽENÉ ZÁVORKY</a:t>
            </a:r>
            <a:endParaRPr/>
          </a:p>
        </p:txBody>
      </p:sp>
      <p:sp>
        <p:nvSpPr>
          <p:cNvPr id="493" name="Google Shape;493;p63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Ohraničují logický celek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452850" y="884535"/>
            <a:ext cx="8238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= 15;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&gt;= 18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1 - podmínka 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Console.WriteLine(“Na zdraví!”);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2 - podmínka nesplněna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Console.WriteLine(“Mladistvým nenaléváme.”);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Console.WriteLine(“Konec programu.”);</a:t>
            </a:r>
            <a:endParaRPr b="0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Umožňuje větvit program pro různé možnosti podle splněných/nesplněných podmínek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Podmínka je buď splněna nebo nesplněna -&gt; existují jen dvě možnosti jejího vyhodnocení -&gt; nový datový typ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b="1"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OPERÁTORY PRO POROVNÁVÁNÍ HODNOT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Podobně jako v matematice, pozor na správný zápis: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9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nerovno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/>
              <a:t>	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Výsledkem porovnání je </a:t>
            </a:r>
            <a:r>
              <a:rPr lang="cs-CZ"/>
              <a:t>pak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lang="cs-CZ"/>
              <a:t>. P</a:t>
            </a:r>
            <a:r>
              <a:rPr lang="cs-CZ" sz="1800"/>
              <a:t>orovnání se používá v podmíněných příkazech a dá se skládat pomocí logických operátorů (</a:t>
            </a:r>
            <a:r>
              <a:rPr lang="cs-CZ"/>
              <a:t>&amp;&amp;, ||)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7" name="Google Shape;517;p6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else </a:t>
            </a:r>
            <a:r>
              <a:rPr lang="cs-CZ" sz="1800"/>
              <a:t>není povinné, použije se pouze v případě, že chceme vykonat nějaké speciální příkazy v případě nesplnění podmínky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složené závorky mohou obsahovat více příkazů dle potřeby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64"/>
          <p:cNvSpPr txBox="1"/>
          <p:nvPr/>
        </p:nvSpPr>
        <p:spPr>
          <a:xfrm>
            <a:off x="453125" y="2446300"/>
            <a:ext cx="82383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&lt; 25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Console.WriteLine(“Jsi ve správném intervalu mezi 10 a 25.”);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cislo = cislo + 5;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6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Jedná se o rozšíření podmíněného příkazu v případě, že chceme vyhodnotit více podmínek zvlášť -&gt; vytvoříme tím více možných větví programu.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/>
          </a:p>
        </p:txBody>
      </p:sp>
      <p:sp>
        <p:nvSpPr>
          <p:cNvPr id="530" name="Google Shape;530;p66"/>
          <p:cNvSpPr txBox="1"/>
          <p:nvPr/>
        </p:nvSpPr>
        <p:spPr>
          <a:xfrm>
            <a:off x="453200" y="10224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větší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</a:t>
            </a:r>
            <a:r>
              <a:rPr lang="cs-CZ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rovno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menší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0f96ec6c4_1_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3</a:t>
            </a:r>
            <a:endParaRPr/>
          </a:p>
        </p:txBody>
      </p:sp>
      <p:sp>
        <p:nvSpPr>
          <p:cNvPr id="536" name="Google Shape;536;g2b0f96ec6c4_1_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0f96ec6c4_0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PŘÍKAZ SWITCH</a:t>
            </a:r>
            <a:endParaRPr/>
          </a:p>
        </p:txBody>
      </p:sp>
      <p:sp>
        <p:nvSpPr>
          <p:cNvPr id="542" name="Google Shape;542;g2b0f96ec6c4_0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ÚKOLY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3200" y="1022400"/>
            <a:ext cx="8238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Úkoly jsou </a:t>
            </a:r>
            <a:r>
              <a:rPr b="1" lang="cs-CZ" sz="1800"/>
              <a:t>povinné/nepovinné</a:t>
            </a:r>
            <a:r>
              <a:rPr lang="cs-CZ" sz="1800"/>
              <a:t>, nepovinné jsou silně doporučené.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highlight>
                  <a:srgbClr val="FFFF00"/>
                </a:highlight>
              </a:rPr>
              <a:t>Odevzdávají se do portálu moje.czechitas.cz formou odkazu na dotnetfiddle.net</a:t>
            </a:r>
            <a:r>
              <a:rPr lang="cs-CZ" sz="1800"/>
              <a:t>, dostaneš od nás </a:t>
            </a:r>
            <a:r>
              <a:rPr b="1" lang="cs-CZ" sz="1800"/>
              <a:t>individuální zpětnou vazbu</a:t>
            </a:r>
            <a:r>
              <a:rPr lang="cs-CZ" sz="1800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Snažíme se opravit opravdu vše a odpovědět na všechny dotazy. Využij toho.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získání včasné odpovědi </a:t>
            </a:r>
            <a:r>
              <a:rPr b="1" lang="cs-CZ" sz="1800"/>
              <a:t>odevzdávej úkoly během víkendu</a:t>
            </a:r>
            <a:r>
              <a:rPr lang="cs-CZ" sz="18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0f96ec6c4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8" name="Google Shape;548;g2b0f96ec6c4_0_1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 čemu je dobrý?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Máte proměnnou, která nabývá </a:t>
            </a:r>
            <a:r>
              <a:rPr b="1"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konečného počtu hodnot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chcete, aby se program pro každou tuto hodnotu zachoval rozdílně.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elegantnější alternativu </a:t>
            </a:r>
            <a:r>
              <a:rPr lang="cs-CZ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else if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v kalkulačce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0f96ec6c4_0_1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4" name="Google Shape;554;g2b0f96ec6c4_0_1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zvire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"pes":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Console.WriteLine("haf haf");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"kocka":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Console.WriteLine("mňau mňau");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jeZvireKocka = true;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Console.WriteLine("neznámé zvíře");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65f5a034e_6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BOOLEAN</a:t>
            </a:r>
            <a:endParaRPr/>
          </a:p>
        </p:txBody>
      </p:sp>
      <p:sp>
        <p:nvSpPr>
          <p:cNvPr id="560" name="Google Shape;560;g2b65f5a034e_6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65f5a034e_6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6" name="Google Shape;566;g2b65f5a034e_6_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567" name="Google Shape;567;g2b65f5a034e_6_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{BC1A279B-CF94-4461-B941-BAAF38DB5E0D}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NEGACE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7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chceme otočit hodnotu logického výrazu, použijeme logický operátor negace “</a:t>
            </a:r>
            <a:r>
              <a:rPr lang="cs-CZ" sz="1800">
                <a:solidFill>
                  <a:schemeClr val="accent1"/>
                </a:solidFill>
              </a:rPr>
              <a:t>!</a:t>
            </a:r>
            <a:r>
              <a:rPr lang="cs-CZ" sz="1800"/>
              <a:t>” - píše se před požadovanou hodnotu: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 = false;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Console.WriteLine(“Bohužel, není to číslo.”);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tomto případě se kód pod podmínkou vykoná, protože se z původní </a:t>
            </a:r>
            <a:r>
              <a:rPr lang="cs-CZ" sz="1800">
                <a:solidFill>
                  <a:schemeClr val="accent4"/>
                </a:solidFill>
              </a:rPr>
              <a:t>false</a:t>
            </a:r>
            <a:r>
              <a:rPr lang="cs-CZ" sz="1800"/>
              <a:t> hodnoty stane </a:t>
            </a:r>
            <a:r>
              <a:rPr lang="cs-CZ" sz="1800">
                <a:solidFill>
                  <a:schemeClr val="accent4"/>
                </a:solidFill>
              </a:rPr>
              <a:t>true</a:t>
            </a:r>
            <a:r>
              <a:rPr lang="cs-CZ" sz="1800"/>
              <a:t> a podmínka je tedy splněna.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KONTROLA VSTUPU</a:t>
            </a:r>
            <a:endParaRPr/>
          </a:p>
        </p:txBody>
      </p:sp>
      <p:sp>
        <p:nvSpPr>
          <p:cNvPr id="579" name="Google Shape;579;p6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KONTROLA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konzolové aplikaci načítáme vstup vždy do proměnné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, protože uživatel může na klávesnici naťukat cokoli.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od uživatele číslo, musíme vstup na číslo převést.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tomu slouží dvě různé funkce a proces převodu na jiný datový typ se nazývá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parsování</a:t>
            </a:r>
            <a:r>
              <a:rPr lang="cs-CZ" sz="1800"/>
              <a:t>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1" name="Google Shape;591;p6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Převede vstup na požadovaný datový typ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 = Console.ReadLine();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cislo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Do proměnné </a:t>
            </a:r>
            <a:r>
              <a:rPr lang="cs-CZ" sz="1500">
                <a:solidFill>
                  <a:schemeClr val="dk2"/>
                </a:solidFill>
              </a:rPr>
              <a:t>cislo</a:t>
            </a:r>
            <a:r>
              <a:rPr lang="cs-CZ" sz="1500"/>
              <a:t> se uloží hodnota z proměnné vstup převedená na 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500"/>
              <a:t>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To samé funguje pro desetinné číslo:</a:t>
            </a:r>
            <a:endParaRPr sz="1500"/>
          </a:p>
          <a:p>
            <a:pPr indent="0" lvl="0" marL="1143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500"/>
              <a:t>		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desetinneCislo =</a:t>
            </a:r>
            <a:r>
              <a:rPr lang="cs-CZ" sz="1500">
                <a:solidFill>
                  <a:schemeClr val="dk2"/>
                </a:solidFill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funkce vyhodí chybu a program končí.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TRYPARSE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7" name="Google Shape;597;p7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Uloží do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proměnné hodnotu, zda se převod povedl a pokud ano, uloží do připravené proměnné hodnotu v požadovaném datovém typu.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Console.ReadLine();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TryParse(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!jeCislo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Console.WriteLine("Zadaný vstup není číslo.");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program nevyhodí chybu a můžeme s </a:t>
            </a:r>
            <a:r>
              <a:rPr lang="cs-CZ"/>
              <a:t>n</a:t>
            </a:r>
            <a:r>
              <a:rPr lang="cs-CZ" sz="1800"/>
              <a:t>ím dále pracovat.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0f96ec6c4_1_1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4</a:t>
            </a:r>
            <a:endParaRPr/>
          </a:p>
        </p:txBody>
      </p:sp>
      <p:sp>
        <p:nvSpPr>
          <p:cNvPr id="603" name="Google Shape;603;g2b0f96ec6c4_1_1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BUDE TO BOLET?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To, že jsi na úkolu strávila xx hodin, vůbec nevypovídá o tom, jestli na to máš nebo ne, jestli jsi chytrá, nebo ne, atd. Je to běžná součást učení, znamená to, že pracuješ opravdu intenzivně na tom, aby ses posunula dál a jde ti to!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Neboj se tomu věnovat čas, je to úplně nová věc a na její vstřebání je potřeba zažít i “nepříjemné chvilky zoufalství”.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Nezapomeň ale na pravidelný odpočinek.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1"/>
                </a:solidFill>
              </a:rPr>
              <a:t>Odměnou ti bude funkční program, pochopení, jak ho vytvořit a hlavně skvělý pocit!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CYKLY</a:t>
            </a:r>
            <a:endParaRPr/>
          </a:p>
        </p:txBody>
      </p:sp>
      <p:sp>
        <p:nvSpPr>
          <p:cNvPr id="609" name="Google Shape;609;p7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5" name="Google Shape;615;p7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Opakuje sadu příkazů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dokud platí zadaná podmínka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bude podmínka platit pořád, vznikne nekonečný cyklus -&gt; program se tzv.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zacyklí </a:t>
            </a:r>
            <a:r>
              <a:rPr lang="cs-CZ" sz="1800"/>
              <a:t>-&gt; to nechceme ☺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616" name="Google Shape;616;p73"/>
          <p:cNvSpPr/>
          <p:nvPr/>
        </p:nvSpPr>
        <p:spPr>
          <a:xfrm>
            <a:off x="2700337" y="2402578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3"/>
          <p:cNvSpPr/>
          <p:nvPr/>
        </p:nvSpPr>
        <p:spPr>
          <a:xfrm>
            <a:off x="2068115" y="3105382"/>
            <a:ext cx="2178843" cy="850105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Podmínka?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3"/>
          <p:cNvSpPr/>
          <p:nvPr/>
        </p:nvSpPr>
        <p:spPr>
          <a:xfrm>
            <a:off x="4697014" y="3955487"/>
            <a:ext cx="914400" cy="612648"/>
          </a:xfrm>
          <a:prstGeom prst="flowChartProcess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Proveď příkazy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3"/>
          <p:cNvSpPr/>
          <p:nvPr/>
        </p:nvSpPr>
        <p:spPr>
          <a:xfrm>
            <a:off x="2700337" y="4371533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Konec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3"/>
          <p:cNvCxnSpPr>
            <a:stCxn id="616" idx="2"/>
            <a:endCxn id="617" idx="0"/>
          </p:cNvCxnSpPr>
          <p:nvPr/>
        </p:nvCxnSpPr>
        <p:spPr>
          <a:xfrm>
            <a:off x="3157528" y="270433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73"/>
          <p:cNvCxnSpPr>
            <a:stCxn id="617" idx="2"/>
            <a:endCxn id="619" idx="0"/>
          </p:cNvCxnSpPr>
          <p:nvPr/>
        </p:nvCxnSpPr>
        <p:spPr>
          <a:xfrm>
            <a:off x="3157537" y="3955487"/>
            <a:ext cx="0" cy="416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73"/>
          <p:cNvCxnSpPr>
            <a:stCxn id="617" idx="3"/>
            <a:endCxn id="618" idx="0"/>
          </p:cNvCxnSpPr>
          <p:nvPr/>
        </p:nvCxnSpPr>
        <p:spPr>
          <a:xfrm>
            <a:off x="4246958" y="3530435"/>
            <a:ext cx="907200" cy="425100"/>
          </a:xfrm>
          <a:prstGeom prst="bentConnector2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73"/>
          <p:cNvCxnSpPr>
            <a:stCxn id="618" idx="3"/>
          </p:cNvCxnSpPr>
          <p:nvPr/>
        </p:nvCxnSpPr>
        <p:spPr>
          <a:xfrm rot="10800000">
            <a:off x="3157414" y="2904911"/>
            <a:ext cx="2454000" cy="1356900"/>
          </a:xfrm>
          <a:prstGeom prst="bentConnector3">
            <a:avLst>
              <a:gd fmla="val -9316" name="adj1"/>
            </a:avLst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73"/>
          <p:cNvSpPr txBox="1"/>
          <p:nvPr/>
        </p:nvSpPr>
        <p:spPr>
          <a:xfrm>
            <a:off x="4190521" y="3208809"/>
            <a:ext cx="49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3"/>
          <p:cNvSpPr txBox="1"/>
          <p:nvPr/>
        </p:nvSpPr>
        <p:spPr>
          <a:xfrm>
            <a:off x="3118958" y="3907384"/>
            <a:ext cx="5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1" name="Google Shape;631;p7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0;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&lt; 5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Console.WriteLine(“Ahoj”);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cislo + 1;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Jak umožnit uživateli zadávat vstup opakovaně, dokud nebude správně, aniž by program skončil?</a:t>
            </a:r>
            <a:endParaRPr/>
          </a:p>
        </p:txBody>
      </p:sp>
      <p:sp>
        <p:nvSpPr>
          <p:cNvPr id="637" name="Google Shape;637;p7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ÚLOHA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Narozdíl od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se použije v případě, pokud je </a:t>
            </a:r>
            <a:r>
              <a:rPr b="1" lang="cs-CZ" sz="1800"/>
              <a:t>předem znám požadovaný počet opakování cyklu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Veškerá opakovací logika se zapisuje do hlavičky: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vytvoření proměnné - tzv. čítače a přiřazení počáteční hodnoty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ukončovací podmínka (hraniční hodnota čítače)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změna čítače, která postupně vede k dosažení ukončovací podmínky (obvykle se hodnota čítače zvyšuje nebo snižuje o 1)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i = 0; i &lt; 5; i++)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	Console.WriteLine(i);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UKONČOVACÍ PŘÍKAZY</a:t>
            </a:r>
            <a:endParaRPr/>
          </a:p>
        </p:txBody>
      </p:sp>
      <p:sp>
        <p:nvSpPr>
          <p:cNvPr id="655" name="Google Shape;655;p8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1" name="Google Shape;661;p8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cyklus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800"/>
              <a:t> a příkaz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aktuální běh (iteraci) cyklu a přeskočí na další iteraci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metodu, pozor pokud je použit v metodě Main, ukončí celý program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Ukončovací příkazy fungují jen pro danou úroveň, pokud máme cyklus zanořený v cyklu, tak se ukončí jen ten zanořený.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7" name="Google Shape;667;p8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Console.WriteLine(a);</a:t>
            </a:r>
            <a:br>
              <a:rPr lang="cs-CZ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a++;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== 5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3" name="Google Shape;673;p9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y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x = 1; x &lt; 101; x++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(x % 7)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y++;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Console.WriteLine(y);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0f96ec6c4_1_1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5</a:t>
            </a:r>
            <a:endParaRPr/>
          </a:p>
        </p:txBody>
      </p:sp>
      <p:sp>
        <p:nvSpPr>
          <p:cNvPr id="679" name="Google Shape;679;g2b0f96ec6c4_1_1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Metody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CO JE DOBRÉ ZNÁT</a:t>
            </a:r>
            <a:endParaRPr/>
          </a:p>
        </p:txBody>
      </p:sp>
      <p:sp>
        <p:nvSpPr>
          <p:cNvPr id="685" name="Google Shape;685;p78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- 1;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+ 5;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= text + 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!promenna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" name="Google Shape;691;p7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UŽITEČNÉ ZKRATKY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7" name="Google Shape;697;p8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Zbytek po celočíselném dělení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7 % 5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10 % 5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0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6 % 4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Hodí se např., pokud se má nějaký příkaz vykonat každý x-násobek (= modulo x je nula) průchodu cyklem.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3" name="Google Shape;703;p8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i = 1; i &lt; 21; i++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 % 5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Console.Write(“!”);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Console.Write(“.”);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9" name="Google Shape;709;p8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/>
              <a:t>neodřádkuje příkazový řádek na konci výpisu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Lze tak zapisovat výstupy na jeden řádek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Console.Write(i + “ “);  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ve for cyklu pro i od 0 do 4 včetně vypíše: 0 1 2 3 4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jednorázově odřádkovat, použijeme Console.WriteLine s prázdným argumentem: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15" name="Google Shape;715;p8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Interpolovaný text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lze použít ve výpisu v textu na místě, kde má být hodnota proměnné: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jmeno = “Pepa”;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vek = 25;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“Ahoj, jsem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a je mi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vek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let.”);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8e592eedd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MAIN</a:t>
            </a:r>
            <a:endParaRPr/>
          </a:p>
        </p:txBody>
      </p:sp>
      <p:sp>
        <p:nvSpPr>
          <p:cNvPr id="721" name="Google Shape;721;g268e592eedd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36f4803595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cs-CZ"/>
            </a:br>
            <a:br>
              <a:rPr lang="cs-CZ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Schované přepnutí stylu</a:t>
            </a:r>
            <a:r>
              <a:rPr lang="cs-CZ" sz="1800">
                <a:solidFill>
                  <a:schemeClr val="dk1"/>
                </a:solidFill>
              </a:rPr>
              <a:t>:</a:t>
            </a:r>
            <a:br>
              <a:rPr lang="cs-CZ" sz="1800">
                <a:solidFill>
                  <a:schemeClr val="dk1"/>
                </a:solidFill>
              </a:rPr>
            </a:b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7" name="Google Shape;727;g336f4803595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</a:t>
            </a:r>
            <a:r>
              <a:rPr lang="cs-CZ"/>
              <a:t>SKUTEČNĚ </a:t>
            </a:r>
            <a:r>
              <a:rPr lang="cs-CZ"/>
              <a:t>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28" name="Google Shape;728;g336f480359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50" y="1242527"/>
            <a:ext cx="7765400" cy="6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36f480359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50" y="2912000"/>
            <a:ext cx="7892400" cy="1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6f4803595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35" name="Google Shape;735;g336f480359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75" y="1464000"/>
            <a:ext cx="7722849" cy="22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zechitas">
  <a:themeElements>
    <a:clrScheme name="Vlastní 1">
      <a:dk1>
        <a:srgbClr val="000000"/>
      </a:dk1>
      <a:lt1>
        <a:srgbClr val="FFFFFF"/>
      </a:lt1>
      <a:dk2>
        <a:srgbClr val="E6007E"/>
      </a:dk2>
      <a:lt2>
        <a:srgbClr val="2D2E83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Kratochvíla, Jan</dc:creator>
</cp:coreProperties>
</file>